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7"/>
  </p:notesMasterIdLst>
  <p:sldIdLst>
    <p:sldId id="256" r:id="rId2"/>
    <p:sldId id="294" r:id="rId3"/>
    <p:sldId id="270" r:id="rId4"/>
    <p:sldId id="267" r:id="rId5"/>
    <p:sldId id="259" r:id="rId6"/>
    <p:sldId id="271" r:id="rId7"/>
    <p:sldId id="296" r:id="rId8"/>
    <p:sldId id="297" r:id="rId9"/>
    <p:sldId id="298" r:id="rId10"/>
    <p:sldId id="301" r:id="rId11"/>
    <p:sldId id="295" r:id="rId12"/>
    <p:sldId id="302" r:id="rId13"/>
    <p:sldId id="299" r:id="rId14"/>
    <p:sldId id="300" r:id="rId15"/>
    <p:sldId id="273" r:id="rId16"/>
    <p:sldId id="278" r:id="rId17"/>
    <p:sldId id="272" r:id="rId18"/>
    <p:sldId id="283" r:id="rId19"/>
    <p:sldId id="279" r:id="rId20"/>
    <p:sldId id="284" r:id="rId21"/>
    <p:sldId id="282" r:id="rId22"/>
    <p:sldId id="293" r:id="rId23"/>
    <p:sldId id="292" r:id="rId24"/>
    <p:sldId id="291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26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A01EB2-4F37-46CA-AA8C-44E6F223FBD7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D9DD-FFD5-4A88-B415-6201C638967E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689C-4AD1-4184-8F35-7C8BD303BCE6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718A-CF69-41DF-A589-C455D6C35306}" type="datetime1">
              <a:rPr lang="ru-RU" smtClean="0"/>
              <a:pPr/>
              <a:t>21.09.2021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C0FAB1-388A-4162-94B9-B807644D00B8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D950AC-30B5-490D-98A4-EA284E48A8B0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A5AA-1372-4D6F-A5CF-794F6D7832F1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1693-6732-48A5-B180-6CB7F7637170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7DE874-3891-4CD2-B7C0-7C7D3D26B7B9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12A5-248B-4D20-9787-5B45413A1563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23C4A1-9077-4556-BDDF-441A27EADAAD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62B8A-D1B8-4AB0-A3DA-4658C77F43C4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A5E904-0885-4EC7-8B70-A902B3487EF3}" type="datetime1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700808"/>
            <a:ext cx="6215106" cy="472514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/>
            <a:r>
              <a:rPr lang="ru-RU" sz="2000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ln/>
                <a:solidFill>
                  <a:schemeClr val="accent3"/>
                </a:solidFill>
                <a:latin typeface="Georgia" pitchFamily="18" charset="0"/>
              </a:rPr>
              <a:t/>
            </a:r>
            <a:br>
              <a:rPr lang="ru-RU" sz="2000" cap="none" dirty="0" smtClean="0">
                <a:ln/>
                <a:solidFill>
                  <a:schemeClr val="accent3"/>
                </a:solidFill>
                <a:latin typeface="Georgia" pitchFamily="18" charset="0"/>
              </a:rPr>
            </a:br>
            <a:r>
              <a:rPr lang="ru-RU" sz="2000" cap="none" dirty="0" smtClean="0">
                <a:ln/>
                <a:solidFill>
                  <a:schemeClr val="accent3"/>
                </a:solidFill>
                <a:latin typeface="Georgia" pitchFamily="18" charset="0"/>
              </a:rPr>
              <a:t/>
            </a:r>
            <a:br>
              <a:rPr lang="ru-RU" sz="2000" cap="none" dirty="0" smtClean="0">
                <a:ln/>
                <a:solidFill>
                  <a:schemeClr val="accent3"/>
                </a:solidFill>
                <a:latin typeface="Georgia" pitchFamily="18" charset="0"/>
              </a:rPr>
            </a:br>
            <a:r>
              <a:rPr lang="ru-RU" sz="2000" cap="none" dirty="0" smtClean="0">
                <a:ln/>
                <a:solidFill>
                  <a:schemeClr val="accent3"/>
                </a:solidFill>
                <a:latin typeface="Georgia" pitchFamily="18" charset="0"/>
              </a:rPr>
              <a:t/>
            </a:r>
            <a:br>
              <a:rPr lang="ru-RU" sz="2000" cap="none" dirty="0" smtClean="0">
                <a:ln/>
                <a:solidFill>
                  <a:schemeClr val="accent3"/>
                </a:solidFill>
                <a:latin typeface="Georgia" pitchFamily="18" charset="0"/>
              </a:rPr>
            </a:br>
            <a:r>
              <a:rPr lang="ru-RU" sz="2000" cap="none" dirty="0" smtClean="0">
                <a:ln/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cap="none" dirty="0" smtClean="0">
                <a:ln/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700" i="1" cap="none" dirty="0" smtClean="0">
                <a:ln/>
                <a:solidFill>
                  <a:srgbClr val="7030A0"/>
                </a:solidFill>
                <a:latin typeface="Georgia" pitchFamily="18" charset="0"/>
              </a:rPr>
              <a:t>презентация для родителей</a:t>
            </a:r>
            <a:r>
              <a:rPr lang="ru-RU" sz="3600" cap="none" dirty="0" smtClean="0">
                <a:ln/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600" cap="none" dirty="0" smtClean="0">
                <a:ln/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600" cap="none" dirty="0" smtClean="0">
                <a:ln/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600" cap="none" dirty="0" smtClean="0">
                <a:ln/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600" cap="none" dirty="0" smtClean="0">
                <a:ln/>
                <a:solidFill>
                  <a:srgbClr val="7030A0"/>
                </a:solidFill>
                <a:latin typeface="Georgia" pitchFamily="18" charset="0"/>
              </a:rPr>
              <a:t>Ознакомление с основной образовательной программой дошкольного образования</a:t>
            </a:r>
            <a:r>
              <a:rPr lang="ru-RU" cap="none" dirty="0" smtClean="0">
                <a:ln/>
                <a:solidFill>
                  <a:schemeClr val="accent3"/>
                </a:solidFill>
                <a:latin typeface="Georgia" pitchFamily="18" charset="0"/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  <a:latin typeface="Georgia" pitchFamily="18" charset="0"/>
              </a:rPr>
            </a:br>
            <a:r>
              <a:rPr lang="ru-RU" sz="1800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043608" y="188640"/>
            <a:ext cx="777686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Филиал Муниципальное бюджетное дошкольное</a:t>
            </a:r>
          </a:p>
          <a:p>
            <a:pPr algn="ctr" eaLnBrk="0" hangingPunct="0">
              <a:tabLst>
                <a:tab pos="3819525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 eaLnBrk="0" hangingPunct="0">
              <a:tabLst>
                <a:tab pos="3819525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детский сад № 7 г.Алагир в </a:t>
            </a:r>
            <a:r>
              <a:rPr lang="ru-RU" b="1" dirty="0" err="1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с.Н.Бирагзанг</a:t>
            </a:r>
            <a:endParaRPr lang="ru-RU" b="1" dirty="0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4" y="440093"/>
            <a:ext cx="58292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680459" y="1507489"/>
            <a:ext cx="378460" cy="33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94700" y="1507489"/>
            <a:ext cx="359409" cy="336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1059" y="1784350"/>
            <a:ext cx="360679" cy="336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7992888" cy="1822294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676910" marR="5080" indent="-39878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7030A0"/>
                </a:solidFill>
                <a:latin typeface="Times New Roman"/>
                <a:cs typeface="Times New Roman"/>
              </a:rPr>
              <a:t>СОДЕРЖАНИЕ </a:t>
            </a:r>
            <a:r>
              <a:rPr sz="18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УКАЗАННЫХ </a:t>
            </a:r>
            <a:r>
              <a:rPr sz="1800" b="1" spc="-25" dirty="0">
                <a:solidFill>
                  <a:srgbClr val="7030A0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18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ОБЛАСТЕЙ</a:t>
            </a:r>
            <a:r>
              <a:rPr lang="ru-RU" sz="18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/>
            </a:r>
            <a:br>
              <a:rPr lang="ru-RU" sz="18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ЗАВИСИТ  </a:t>
            </a:r>
            <a:r>
              <a:rPr sz="18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ОТ </a:t>
            </a:r>
            <a:r>
              <a:rPr sz="1800" b="1" spc="-35" dirty="0">
                <a:solidFill>
                  <a:srgbClr val="7030A0"/>
                </a:solidFill>
                <a:latin typeface="Times New Roman"/>
                <a:cs typeface="Times New Roman"/>
              </a:rPr>
              <a:t>ВОЗРАСТНЫХ </a:t>
            </a:r>
            <a:r>
              <a:rPr sz="1800" b="1" dirty="0">
                <a:solidFill>
                  <a:srgbClr val="7030A0"/>
                </a:solidFill>
                <a:latin typeface="Times New Roman"/>
                <a:cs typeface="Times New Roman"/>
              </a:rPr>
              <a:t>И </a:t>
            </a:r>
            <a:r>
              <a:rPr sz="1800" b="1" spc="-15" dirty="0">
                <a:solidFill>
                  <a:srgbClr val="7030A0"/>
                </a:solidFill>
                <a:latin typeface="Times New Roman"/>
                <a:cs typeface="Times New Roman"/>
              </a:rPr>
              <a:t>ИНДИВИДУАЛЬНЫХ </a:t>
            </a:r>
            <a:r>
              <a:rPr sz="18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ОСОБЕННОСТЕЙ</a:t>
            </a:r>
            <a:r>
              <a:rPr sz="1800" b="1" spc="6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ДЕТЕЙ</a:t>
            </a:r>
            <a:r>
              <a:rPr sz="1800" b="1" spc="-5" dirty="0" smtClean="0">
                <a:solidFill>
                  <a:srgbClr val="7030A0"/>
                </a:solidFill>
                <a:latin typeface="Times New Roman"/>
                <a:cs typeface="Times New Roman"/>
              </a:rPr>
              <a:t>,</a:t>
            </a:r>
            <a:r>
              <a:rPr lang="ru-RU" sz="1800" b="1" spc="-5" dirty="0" smtClean="0">
                <a:solidFill>
                  <a:srgbClr val="7030A0"/>
                </a:solidFill>
                <a:latin typeface="Times New Roman"/>
                <a:cs typeface="Times New Roman"/>
              </a:rPr>
              <a:t> ОПРЕДЕЛЯЕТСЯ ЦЕЛЯМИ И ЗАДАЧАМИ ПРОГРАММЫ   И РЕАЛИЗУЕТСЯ В РАЗЛИЧНЫХ ВИДАХ   ДЕЯТЕЛЬНОСТИ (ОБЩЕНИИ, ИГРЕ, ПОЗНАВАТЕЛЬНО – ИССЛЕДОВАТЕЛЬСКОЙ ДЕЯТЕЛЬНОСТИ) </a:t>
            </a:r>
            <a:endParaRPr sz="18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512" y="2204864"/>
            <a:ext cx="3045460" cy="2109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100" y="2045970"/>
            <a:ext cx="2247900" cy="1450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520" y="2204864"/>
            <a:ext cx="2879788" cy="1944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512" y="2204864"/>
            <a:ext cx="2880360" cy="1945005"/>
          </a:xfrm>
          <a:custGeom>
            <a:avLst/>
            <a:gdLst/>
            <a:ahLst/>
            <a:cxnLst/>
            <a:rect l="l" t="t" r="r" b="b"/>
            <a:pathLst>
              <a:path w="2880360" h="1945004">
                <a:moveTo>
                  <a:pt x="0" y="972312"/>
                </a:moveTo>
                <a:lnTo>
                  <a:pt x="1089" y="934126"/>
                </a:lnTo>
                <a:lnTo>
                  <a:pt x="9687" y="858903"/>
                </a:lnTo>
                <a:lnTo>
                  <a:pt x="26575" y="785389"/>
                </a:lnTo>
                <a:lnTo>
                  <a:pt x="51433" y="713801"/>
                </a:lnTo>
                <a:lnTo>
                  <a:pt x="66751" y="678797"/>
                </a:lnTo>
                <a:lnTo>
                  <a:pt x="83942" y="644355"/>
                </a:lnTo>
                <a:lnTo>
                  <a:pt x="102965" y="610503"/>
                </a:lnTo>
                <a:lnTo>
                  <a:pt x="123781" y="577267"/>
                </a:lnTo>
                <a:lnTo>
                  <a:pt x="146349" y="544674"/>
                </a:lnTo>
                <a:lnTo>
                  <a:pt x="170630" y="512752"/>
                </a:lnTo>
                <a:lnTo>
                  <a:pt x="196584" y="481527"/>
                </a:lnTo>
                <a:lnTo>
                  <a:pt x="224170" y="451027"/>
                </a:lnTo>
                <a:lnTo>
                  <a:pt x="253348" y="421278"/>
                </a:lnTo>
                <a:lnTo>
                  <a:pt x="284079" y="392307"/>
                </a:lnTo>
                <a:lnTo>
                  <a:pt x="316322" y="364142"/>
                </a:lnTo>
                <a:lnTo>
                  <a:pt x="350038" y="336810"/>
                </a:lnTo>
                <a:lnTo>
                  <a:pt x="385186" y="310336"/>
                </a:lnTo>
                <a:lnTo>
                  <a:pt x="421727" y="284749"/>
                </a:lnTo>
                <a:lnTo>
                  <a:pt x="459620" y="260076"/>
                </a:lnTo>
                <a:lnTo>
                  <a:pt x="498825" y="236343"/>
                </a:lnTo>
                <a:lnTo>
                  <a:pt x="539303" y="213577"/>
                </a:lnTo>
                <a:lnTo>
                  <a:pt x="581013" y="191806"/>
                </a:lnTo>
                <a:lnTo>
                  <a:pt x="623916" y="171056"/>
                </a:lnTo>
                <a:lnTo>
                  <a:pt x="667970" y="151355"/>
                </a:lnTo>
                <a:lnTo>
                  <a:pt x="713137" y="132729"/>
                </a:lnTo>
                <a:lnTo>
                  <a:pt x="759377" y="115205"/>
                </a:lnTo>
                <a:lnTo>
                  <a:pt x="806649" y="98811"/>
                </a:lnTo>
                <a:lnTo>
                  <a:pt x="854912" y="83573"/>
                </a:lnTo>
                <a:lnTo>
                  <a:pt x="904129" y="69518"/>
                </a:lnTo>
                <a:lnTo>
                  <a:pt x="954257" y="56674"/>
                </a:lnTo>
                <a:lnTo>
                  <a:pt x="1005258" y="45068"/>
                </a:lnTo>
                <a:lnTo>
                  <a:pt x="1057091" y="34725"/>
                </a:lnTo>
                <a:lnTo>
                  <a:pt x="1109716" y="25674"/>
                </a:lnTo>
                <a:lnTo>
                  <a:pt x="1163093" y="17942"/>
                </a:lnTo>
                <a:lnTo>
                  <a:pt x="1217183" y="11554"/>
                </a:lnTo>
                <a:lnTo>
                  <a:pt x="1271944" y="6540"/>
                </a:lnTo>
                <a:lnTo>
                  <a:pt x="1327338" y="2924"/>
                </a:lnTo>
                <a:lnTo>
                  <a:pt x="1383324" y="735"/>
                </a:lnTo>
                <a:lnTo>
                  <a:pt x="1439862" y="0"/>
                </a:lnTo>
                <a:lnTo>
                  <a:pt x="1496404" y="735"/>
                </a:lnTo>
                <a:lnTo>
                  <a:pt x="1552395" y="2924"/>
                </a:lnTo>
                <a:lnTo>
                  <a:pt x="1607792" y="6540"/>
                </a:lnTo>
                <a:lnTo>
                  <a:pt x="1662558" y="11554"/>
                </a:lnTo>
                <a:lnTo>
                  <a:pt x="1716651" y="17942"/>
                </a:lnTo>
                <a:lnTo>
                  <a:pt x="1770032" y="25674"/>
                </a:lnTo>
                <a:lnTo>
                  <a:pt x="1822660" y="34725"/>
                </a:lnTo>
                <a:lnTo>
                  <a:pt x="1874496" y="45068"/>
                </a:lnTo>
                <a:lnTo>
                  <a:pt x="1925500" y="56674"/>
                </a:lnTo>
                <a:lnTo>
                  <a:pt x="1975631" y="69518"/>
                </a:lnTo>
                <a:lnTo>
                  <a:pt x="2024849" y="83573"/>
                </a:lnTo>
                <a:lnTo>
                  <a:pt x="2073116" y="98811"/>
                </a:lnTo>
                <a:lnTo>
                  <a:pt x="2120390" y="115205"/>
                </a:lnTo>
                <a:lnTo>
                  <a:pt x="2166631" y="132729"/>
                </a:lnTo>
                <a:lnTo>
                  <a:pt x="2211800" y="151355"/>
                </a:lnTo>
                <a:lnTo>
                  <a:pt x="2255857" y="171056"/>
                </a:lnTo>
                <a:lnTo>
                  <a:pt x="2298761" y="191806"/>
                </a:lnTo>
                <a:lnTo>
                  <a:pt x="2340473" y="213577"/>
                </a:lnTo>
                <a:lnTo>
                  <a:pt x="2380952" y="236343"/>
                </a:lnTo>
                <a:lnTo>
                  <a:pt x="2420159" y="260076"/>
                </a:lnTo>
                <a:lnTo>
                  <a:pt x="2458053" y="284749"/>
                </a:lnTo>
                <a:lnTo>
                  <a:pt x="2494594" y="310336"/>
                </a:lnTo>
                <a:lnTo>
                  <a:pt x="2529744" y="336810"/>
                </a:lnTo>
                <a:lnTo>
                  <a:pt x="2563460" y="364142"/>
                </a:lnTo>
                <a:lnTo>
                  <a:pt x="2595704" y="392307"/>
                </a:lnTo>
                <a:lnTo>
                  <a:pt x="2626436" y="421278"/>
                </a:lnTo>
                <a:lnTo>
                  <a:pt x="2655615" y="451027"/>
                </a:lnTo>
                <a:lnTo>
                  <a:pt x="2683201" y="481527"/>
                </a:lnTo>
                <a:lnTo>
                  <a:pt x="2709155" y="512752"/>
                </a:lnTo>
                <a:lnTo>
                  <a:pt x="2733437" y="544674"/>
                </a:lnTo>
                <a:lnTo>
                  <a:pt x="2756005" y="577267"/>
                </a:lnTo>
                <a:lnTo>
                  <a:pt x="2776821" y="610503"/>
                </a:lnTo>
                <a:lnTo>
                  <a:pt x="2795845" y="644355"/>
                </a:lnTo>
                <a:lnTo>
                  <a:pt x="2813036" y="678797"/>
                </a:lnTo>
                <a:lnTo>
                  <a:pt x="2828354" y="713801"/>
                </a:lnTo>
                <a:lnTo>
                  <a:pt x="2853213" y="785389"/>
                </a:lnTo>
                <a:lnTo>
                  <a:pt x="2870101" y="858903"/>
                </a:lnTo>
                <a:lnTo>
                  <a:pt x="2878698" y="934126"/>
                </a:lnTo>
                <a:lnTo>
                  <a:pt x="2879788" y="972312"/>
                </a:lnTo>
                <a:lnTo>
                  <a:pt x="2878698" y="1010488"/>
                </a:lnTo>
                <a:lnTo>
                  <a:pt x="2875456" y="1048292"/>
                </a:lnTo>
                <a:lnTo>
                  <a:pt x="2862673" y="1122675"/>
                </a:lnTo>
                <a:lnTo>
                  <a:pt x="2841760" y="1195242"/>
                </a:lnTo>
                <a:lnTo>
                  <a:pt x="2813036" y="1265779"/>
                </a:lnTo>
                <a:lnTo>
                  <a:pt x="2795845" y="1300218"/>
                </a:lnTo>
                <a:lnTo>
                  <a:pt x="2776821" y="1334068"/>
                </a:lnTo>
                <a:lnTo>
                  <a:pt x="2756005" y="1367302"/>
                </a:lnTo>
                <a:lnTo>
                  <a:pt x="2733437" y="1399893"/>
                </a:lnTo>
                <a:lnTo>
                  <a:pt x="2709155" y="1431815"/>
                </a:lnTo>
                <a:lnTo>
                  <a:pt x="2683201" y="1463039"/>
                </a:lnTo>
                <a:lnTo>
                  <a:pt x="2655615" y="1493540"/>
                </a:lnTo>
                <a:lnTo>
                  <a:pt x="2626436" y="1523290"/>
                </a:lnTo>
                <a:lnTo>
                  <a:pt x="2595704" y="1552261"/>
                </a:lnTo>
                <a:lnTo>
                  <a:pt x="2563460" y="1580427"/>
                </a:lnTo>
                <a:lnTo>
                  <a:pt x="2529744" y="1607762"/>
                </a:lnTo>
                <a:lnTo>
                  <a:pt x="2494594" y="1634237"/>
                </a:lnTo>
                <a:lnTo>
                  <a:pt x="2458053" y="1659826"/>
                </a:lnTo>
                <a:lnTo>
                  <a:pt x="2420159" y="1684502"/>
                </a:lnTo>
                <a:lnTo>
                  <a:pt x="2380952" y="1708237"/>
                </a:lnTo>
                <a:lnTo>
                  <a:pt x="2340473" y="1731006"/>
                </a:lnTo>
                <a:lnTo>
                  <a:pt x="2298761" y="1752780"/>
                </a:lnTo>
                <a:lnTo>
                  <a:pt x="2255857" y="1773533"/>
                </a:lnTo>
                <a:lnTo>
                  <a:pt x="2211800" y="1793237"/>
                </a:lnTo>
                <a:lnTo>
                  <a:pt x="2166631" y="1811866"/>
                </a:lnTo>
                <a:lnTo>
                  <a:pt x="2120390" y="1829393"/>
                </a:lnTo>
                <a:lnTo>
                  <a:pt x="2073116" y="1845790"/>
                </a:lnTo>
                <a:lnTo>
                  <a:pt x="2024849" y="1861031"/>
                </a:lnTo>
                <a:lnTo>
                  <a:pt x="1975631" y="1875088"/>
                </a:lnTo>
                <a:lnTo>
                  <a:pt x="1925500" y="1887935"/>
                </a:lnTo>
                <a:lnTo>
                  <a:pt x="1874496" y="1899544"/>
                </a:lnTo>
                <a:lnTo>
                  <a:pt x="1822660" y="1909889"/>
                </a:lnTo>
                <a:lnTo>
                  <a:pt x="1770032" y="1918942"/>
                </a:lnTo>
                <a:lnTo>
                  <a:pt x="1716651" y="1926677"/>
                </a:lnTo>
                <a:lnTo>
                  <a:pt x="1662558" y="1933065"/>
                </a:lnTo>
                <a:lnTo>
                  <a:pt x="1607792" y="1938082"/>
                </a:lnTo>
                <a:lnTo>
                  <a:pt x="1552395" y="1941698"/>
                </a:lnTo>
                <a:lnTo>
                  <a:pt x="1496404" y="1943888"/>
                </a:lnTo>
                <a:lnTo>
                  <a:pt x="1439862" y="1944624"/>
                </a:lnTo>
                <a:lnTo>
                  <a:pt x="1383324" y="1943888"/>
                </a:lnTo>
                <a:lnTo>
                  <a:pt x="1327338" y="1941698"/>
                </a:lnTo>
                <a:lnTo>
                  <a:pt x="1271944" y="1938082"/>
                </a:lnTo>
                <a:lnTo>
                  <a:pt x="1217183" y="1933065"/>
                </a:lnTo>
                <a:lnTo>
                  <a:pt x="1163093" y="1926677"/>
                </a:lnTo>
                <a:lnTo>
                  <a:pt x="1109716" y="1918942"/>
                </a:lnTo>
                <a:lnTo>
                  <a:pt x="1057091" y="1909889"/>
                </a:lnTo>
                <a:lnTo>
                  <a:pt x="1005258" y="1899544"/>
                </a:lnTo>
                <a:lnTo>
                  <a:pt x="954257" y="1887935"/>
                </a:lnTo>
                <a:lnTo>
                  <a:pt x="904129" y="1875088"/>
                </a:lnTo>
                <a:lnTo>
                  <a:pt x="854912" y="1861031"/>
                </a:lnTo>
                <a:lnTo>
                  <a:pt x="806649" y="1845790"/>
                </a:lnTo>
                <a:lnTo>
                  <a:pt x="759377" y="1829393"/>
                </a:lnTo>
                <a:lnTo>
                  <a:pt x="713137" y="1811866"/>
                </a:lnTo>
                <a:lnTo>
                  <a:pt x="667970" y="1793237"/>
                </a:lnTo>
                <a:lnTo>
                  <a:pt x="623916" y="1773533"/>
                </a:lnTo>
                <a:lnTo>
                  <a:pt x="581013" y="1752780"/>
                </a:lnTo>
                <a:lnTo>
                  <a:pt x="539303" y="1731006"/>
                </a:lnTo>
                <a:lnTo>
                  <a:pt x="498825" y="1708237"/>
                </a:lnTo>
                <a:lnTo>
                  <a:pt x="459620" y="1684502"/>
                </a:lnTo>
                <a:lnTo>
                  <a:pt x="421727" y="1659826"/>
                </a:lnTo>
                <a:lnTo>
                  <a:pt x="385186" y="1634237"/>
                </a:lnTo>
                <a:lnTo>
                  <a:pt x="350038" y="1607762"/>
                </a:lnTo>
                <a:lnTo>
                  <a:pt x="316322" y="1580427"/>
                </a:lnTo>
                <a:lnTo>
                  <a:pt x="284079" y="1552261"/>
                </a:lnTo>
                <a:lnTo>
                  <a:pt x="253348" y="1523290"/>
                </a:lnTo>
                <a:lnTo>
                  <a:pt x="224170" y="1493540"/>
                </a:lnTo>
                <a:lnTo>
                  <a:pt x="196584" y="1463039"/>
                </a:lnTo>
                <a:lnTo>
                  <a:pt x="170630" y="1431815"/>
                </a:lnTo>
                <a:lnTo>
                  <a:pt x="146349" y="1399893"/>
                </a:lnTo>
                <a:lnTo>
                  <a:pt x="123781" y="1367302"/>
                </a:lnTo>
                <a:lnTo>
                  <a:pt x="102965" y="1334068"/>
                </a:lnTo>
                <a:lnTo>
                  <a:pt x="83942" y="1300218"/>
                </a:lnTo>
                <a:lnTo>
                  <a:pt x="66751" y="1265779"/>
                </a:lnTo>
                <a:lnTo>
                  <a:pt x="51433" y="1230778"/>
                </a:lnTo>
                <a:lnTo>
                  <a:pt x="26575" y="1159199"/>
                </a:lnTo>
                <a:lnTo>
                  <a:pt x="9687" y="1085697"/>
                </a:lnTo>
                <a:lnTo>
                  <a:pt x="1089" y="1010488"/>
                </a:lnTo>
                <a:lnTo>
                  <a:pt x="0" y="972312"/>
                </a:lnTo>
                <a:close/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5576" y="2492896"/>
            <a:ext cx="18135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marR="11811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10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F3A13"/>
                </a:solidFill>
                <a:latin typeface="Times New Roman"/>
                <a:cs typeface="Times New Roman"/>
              </a:rPr>
              <a:t>к  </a:t>
            </a:r>
            <a:r>
              <a:rPr sz="2000" b="1" spc="-10" dirty="0">
                <a:solidFill>
                  <a:srgbClr val="5F3A13"/>
                </a:solidFill>
                <a:latin typeface="Times New Roman"/>
                <a:cs typeface="Times New Roman"/>
              </a:rPr>
              <a:t>структуре</a:t>
            </a: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dirty="0">
                <a:solidFill>
                  <a:srgbClr val="5F3A13"/>
                </a:solidFill>
                <a:latin typeface="Times New Roman"/>
                <a:cs typeface="Times New Roman"/>
              </a:rPr>
              <a:t>обра</a:t>
            </a:r>
            <a:r>
              <a:rPr sz="20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з</a:t>
            </a:r>
            <a:r>
              <a:rPr sz="2000" b="1" spc="-50" dirty="0">
                <a:solidFill>
                  <a:srgbClr val="5F3A13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в</a:t>
            </a:r>
            <a:r>
              <a:rPr sz="2000" b="1" spc="-55" dirty="0">
                <a:solidFill>
                  <a:srgbClr val="5F3A13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тельно  </a:t>
            </a:r>
            <a:r>
              <a:rPr sz="2000" b="1" dirty="0">
                <a:solidFill>
                  <a:srgbClr val="5F3A13"/>
                </a:solidFill>
                <a:latin typeface="Times New Roman"/>
                <a:cs typeface="Times New Roman"/>
              </a:rPr>
              <a:t>й</a:t>
            </a:r>
            <a:r>
              <a:rPr sz="2000" b="1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программы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6096" y="4365104"/>
            <a:ext cx="3116580" cy="2325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8104" y="4509120"/>
            <a:ext cx="2952750" cy="2160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8104" y="4437112"/>
            <a:ext cx="2952750" cy="2160905"/>
          </a:xfrm>
          <a:custGeom>
            <a:avLst/>
            <a:gdLst/>
            <a:ahLst/>
            <a:cxnLst/>
            <a:rect l="l" t="t" r="r" b="b"/>
            <a:pathLst>
              <a:path w="2952750" h="2160904">
                <a:moveTo>
                  <a:pt x="0" y="1080262"/>
                </a:moveTo>
                <a:lnTo>
                  <a:pt x="1018" y="1039761"/>
                </a:lnTo>
                <a:lnTo>
                  <a:pt x="4049" y="999636"/>
                </a:lnTo>
                <a:lnTo>
                  <a:pt x="9058" y="959914"/>
                </a:lnTo>
                <a:lnTo>
                  <a:pt x="16008" y="920621"/>
                </a:lnTo>
                <a:lnTo>
                  <a:pt x="24864" y="881782"/>
                </a:lnTo>
                <a:lnTo>
                  <a:pt x="35591" y="843424"/>
                </a:lnTo>
                <a:lnTo>
                  <a:pt x="48151" y="805573"/>
                </a:lnTo>
                <a:lnTo>
                  <a:pt x="62511" y="768255"/>
                </a:lnTo>
                <a:lnTo>
                  <a:pt x="78634" y="731496"/>
                </a:lnTo>
                <a:lnTo>
                  <a:pt x="96484" y="695323"/>
                </a:lnTo>
                <a:lnTo>
                  <a:pt x="116026" y="659761"/>
                </a:lnTo>
                <a:lnTo>
                  <a:pt x="137224" y="624836"/>
                </a:lnTo>
                <a:lnTo>
                  <a:pt x="160042" y="590574"/>
                </a:lnTo>
                <a:lnTo>
                  <a:pt x="184445" y="557003"/>
                </a:lnTo>
                <a:lnTo>
                  <a:pt x="210397" y="524147"/>
                </a:lnTo>
                <a:lnTo>
                  <a:pt x="237863" y="492033"/>
                </a:lnTo>
                <a:lnTo>
                  <a:pt x="266805" y="460686"/>
                </a:lnTo>
                <a:lnTo>
                  <a:pt x="297190" y="430134"/>
                </a:lnTo>
                <a:lnTo>
                  <a:pt x="328981" y="400402"/>
                </a:lnTo>
                <a:lnTo>
                  <a:pt x="362143" y="371517"/>
                </a:lnTo>
                <a:lnTo>
                  <a:pt x="396639" y="343503"/>
                </a:lnTo>
                <a:lnTo>
                  <a:pt x="432434" y="316388"/>
                </a:lnTo>
                <a:lnTo>
                  <a:pt x="469493" y="290198"/>
                </a:lnTo>
                <a:lnTo>
                  <a:pt x="507780" y="264958"/>
                </a:lnTo>
                <a:lnTo>
                  <a:pt x="547259" y="240695"/>
                </a:lnTo>
                <a:lnTo>
                  <a:pt x="587894" y="217435"/>
                </a:lnTo>
                <a:lnTo>
                  <a:pt x="629650" y="195204"/>
                </a:lnTo>
                <a:lnTo>
                  <a:pt x="672490" y="174028"/>
                </a:lnTo>
                <a:lnTo>
                  <a:pt x="716380" y="153933"/>
                </a:lnTo>
                <a:lnTo>
                  <a:pt x="761284" y="134945"/>
                </a:lnTo>
                <a:lnTo>
                  <a:pt x="807165" y="117091"/>
                </a:lnTo>
                <a:lnTo>
                  <a:pt x="853989" y="100396"/>
                </a:lnTo>
                <a:lnTo>
                  <a:pt x="901719" y="84887"/>
                </a:lnTo>
                <a:lnTo>
                  <a:pt x="950320" y="70590"/>
                </a:lnTo>
                <a:lnTo>
                  <a:pt x="999757" y="57530"/>
                </a:lnTo>
                <a:lnTo>
                  <a:pt x="1049992" y="45734"/>
                </a:lnTo>
                <a:lnTo>
                  <a:pt x="1100992" y="35228"/>
                </a:lnTo>
                <a:lnTo>
                  <a:pt x="1152719" y="26038"/>
                </a:lnTo>
                <a:lnTo>
                  <a:pt x="1205139" y="18191"/>
                </a:lnTo>
                <a:lnTo>
                  <a:pt x="1258216" y="11712"/>
                </a:lnTo>
                <a:lnTo>
                  <a:pt x="1311913" y="6627"/>
                </a:lnTo>
                <a:lnTo>
                  <a:pt x="1366196" y="2962"/>
                </a:lnTo>
                <a:lnTo>
                  <a:pt x="1421028" y="745"/>
                </a:lnTo>
                <a:lnTo>
                  <a:pt x="1476375" y="0"/>
                </a:lnTo>
                <a:lnTo>
                  <a:pt x="1531721" y="745"/>
                </a:lnTo>
                <a:lnTo>
                  <a:pt x="1586553" y="2962"/>
                </a:lnTo>
                <a:lnTo>
                  <a:pt x="1640836" y="6627"/>
                </a:lnTo>
                <a:lnTo>
                  <a:pt x="1694533" y="11712"/>
                </a:lnTo>
                <a:lnTo>
                  <a:pt x="1747610" y="18191"/>
                </a:lnTo>
                <a:lnTo>
                  <a:pt x="1800030" y="26038"/>
                </a:lnTo>
                <a:lnTo>
                  <a:pt x="1851757" y="35228"/>
                </a:lnTo>
                <a:lnTo>
                  <a:pt x="1902757" y="45734"/>
                </a:lnTo>
                <a:lnTo>
                  <a:pt x="1952992" y="57530"/>
                </a:lnTo>
                <a:lnTo>
                  <a:pt x="2002429" y="70590"/>
                </a:lnTo>
                <a:lnTo>
                  <a:pt x="2051030" y="84887"/>
                </a:lnTo>
                <a:lnTo>
                  <a:pt x="2098760" y="100396"/>
                </a:lnTo>
                <a:lnTo>
                  <a:pt x="2145584" y="117091"/>
                </a:lnTo>
                <a:lnTo>
                  <a:pt x="2191465" y="134945"/>
                </a:lnTo>
                <a:lnTo>
                  <a:pt x="2236369" y="153933"/>
                </a:lnTo>
                <a:lnTo>
                  <a:pt x="2280259" y="174028"/>
                </a:lnTo>
                <a:lnTo>
                  <a:pt x="2323099" y="195204"/>
                </a:lnTo>
                <a:lnTo>
                  <a:pt x="2364855" y="217435"/>
                </a:lnTo>
                <a:lnTo>
                  <a:pt x="2405490" y="240695"/>
                </a:lnTo>
                <a:lnTo>
                  <a:pt x="2444969" y="264958"/>
                </a:lnTo>
                <a:lnTo>
                  <a:pt x="2483256" y="290198"/>
                </a:lnTo>
                <a:lnTo>
                  <a:pt x="2520315" y="316388"/>
                </a:lnTo>
                <a:lnTo>
                  <a:pt x="2556110" y="343503"/>
                </a:lnTo>
                <a:lnTo>
                  <a:pt x="2590606" y="371517"/>
                </a:lnTo>
                <a:lnTo>
                  <a:pt x="2623768" y="400402"/>
                </a:lnTo>
                <a:lnTo>
                  <a:pt x="2655559" y="430134"/>
                </a:lnTo>
                <a:lnTo>
                  <a:pt x="2685944" y="460686"/>
                </a:lnTo>
                <a:lnTo>
                  <a:pt x="2714886" y="492033"/>
                </a:lnTo>
                <a:lnTo>
                  <a:pt x="2742352" y="524147"/>
                </a:lnTo>
                <a:lnTo>
                  <a:pt x="2768304" y="557003"/>
                </a:lnTo>
                <a:lnTo>
                  <a:pt x="2792707" y="590574"/>
                </a:lnTo>
                <a:lnTo>
                  <a:pt x="2815525" y="624836"/>
                </a:lnTo>
                <a:lnTo>
                  <a:pt x="2836723" y="659761"/>
                </a:lnTo>
                <a:lnTo>
                  <a:pt x="2856265" y="695323"/>
                </a:lnTo>
                <a:lnTo>
                  <a:pt x="2874115" y="731496"/>
                </a:lnTo>
                <a:lnTo>
                  <a:pt x="2890238" y="768255"/>
                </a:lnTo>
                <a:lnTo>
                  <a:pt x="2904598" y="805573"/>
                </a:lnTo>
                <a:lnTo>
                  <a:pt x="2917158" y="843424"/>
                </a:lnTo>
                <a:lnTo>
                  <a:pt x="2927885" y="881782"/>
                </a:lnTo>
                <a:lnTo>
                  <a:pt x="2936741" y="920621"/>
                </a:lnTo>
                <a:lnTo>
                  <a:pt x="2943691" y="959914"/>
                </a:lnTo>
                <a:lnTo>
                  <a:pt x="2948700" y="999636"/>
                </a:lnTo>
                <a:lnTo>
                  <a:pt x="2951731" y="1039761"/>
                </a:lnTo>
                <a:lnTo>
                  <a:pt x="2952750" y="1080262"/>
                </a:lnTo>
                <a:lnTo>
                  <a:pt x="2951731" y="1120764"/>
                </a:lnTo>
                <a:lnTo>
                  <a:pt x="2948700" y="1160890"/>
                </a:lnTo>
                <a:lnTo>
                  <a:pt x="2943691" y="1200614"/>
                </a:lnTo>
                <a:lnTo>
                  <a:pt x="2936741" y="1239910"/>
                </a:lnTo>
                <a:lnTo>
                  <a:pt x="2927885" y="1278750"/>
                </a:lnTo>
                <a:lnTo>
                  <a:pt x="2917158" y="1317110"/>
                </a:lnTo>
                <a:lnTo>
                  <a:pt x="2904598" y="1354963"/>
                </a:lnTo>
                <a:lnTo>
                  <a:pt x="2890238" y="1392283"/>
                </a:lnTo>
                <a:lnTo>
                  <a:pt x="2874115" y="1429043"/>
                </a:lnTo>
                <a:lnTo>
                  <a:pt x="2856265" y="1465219"/>
                </a:lnTo>
                <a:lnTo>
                  <a:pt x="2836723" y="1500783"/>
                </a:lnTo>
                <a:lnTo>
                  <a:pt x="2815525" y="1535710"/>
                </a:lnTo>
                <a:lnTo>
                  <a:pt x="2792707" y="1569973"/>
                </a:lnTo>
                <a:lnTo>
                  <a:pt x="2768304" y="1603547"/>
                </a:lnTo>
                <a:lnTo>
                  <a:pt x="2742352" y="1636405"/>
                </a:lnTo>
                <a:lnTo>
                  <a:pt x="2714886" y="1668521"/>
                </a:lnTo>
                <a:lnTo>
                  <a:pt x="2685944" y="1699869"/>
                </a:lnTo>
                <a:lnTo>
                  <a:pt x="2655559" y="1730423"/>
                </a:lnTo>
                <a:lnTo>
                  <a:pt x="2623768" y="1760157"/>
                </a:lnTo>
                <a:lnTo>
                  <a:pt x="2590606" y="1789044"/>
                </a:lnTo>
                <a:lnTo>
                  <a:pt x="2556110" y="1817059"/>
                </a:lnTo>
                <a:lnTo>
                  <a:pt x="2520315" y="1844176"/>
                </a:lnTo>
                <a:lnTo>
                  <a:pt x="2483256" y="1870368"/>
                </a:lnTo>
                <a:lnTo>
                  <a:pt x="2444969" y="1895610"/>
                </a:lnTo>
                <a:lnTo>
                  <a:pt x="2405490" y="1919874"/>
                </a:lnTo>
                <a:lnTo>
                  <a:pt x="2364855" y="1943136"/>
                </a:lnTo>
                <a:lnTo>
                  <a:pt x="2323099" y="1965368"/>
                </a:lnTo>
                <a:lnTo>
                  <a:pt x="2280259" y="1986546"/>
                </a:lnTo>
                <a:lnTo>
                  <a:pt x="2236369" y="2006642"/>
                </a:lnTo>
                <a:lnTo>
                  <a:pt x="2191465" y="2025631"/>
                </a:lnTo>
                <a:lnTo>
                  <a:pt x="2145584" y="2043487"/>
                </a:lnTo>
                <a:lnTo>
                  <a:pt x="2098760" y="2060183"/>
                </a:lnTo>
                <a:lnTo>
                  <a:pt x="2051030" y="2075693"/>
                </a:lnTo>
                <a:lnTo>
                  <a:pt x="2002429" y="2089992"/>
                </a:lnTo>
                <a:lnTo>
                  <a:pt x="1952992" y="2103052"/>
                </a:lnTo>
                <a:lnTo>
                  <a:pt x="1902757" y="2114849"/>
                </a:lnTo>
                <a:lnTo>
                  <a:pt x="1851757" y="2125356"/>
                </a:lnTo>
                <a:lnTo>
                  <a:pt x="1800030" y="2134546"/>
                </a:lnTo>
                <a:lnTo>
                  <a:pt x="1747610" y="2142394"/>
                </a:lnTo>
                <a:lnTo>
                  <a:pt x="1694533" y="2148874"/>
                </a:lnTo>
                <a:lnTo>
                  <a:pt x="1640836" y="2153959"/>
                </a:lnTo>
                <a:lnTo>
                  <a:pt x="1586553" y="2157624"/>
                </a:lnTo>
                <a:lnTo>
                  <a:pt x="1531721" y="2159842"/>
                </a:lnTo>
                <a:lnTo>
                  <a:pt x="1476375" y="2160587"/>
                </a:lnTo>
                <a:lnTo>
                  <a:pt x="1421028" y="2159842"/>
                </a:lnTo>
                <a:lnTo>
                  <a:pt x="1366196" y="2157624"/>
                </a:lnTo>
                <a:lnTo>
                  <a:pt x="1311913" y="2153959"/>
                </a:lnTo>
                <a:lnTo>
                  <a:pt x="1258216" y="2148874"/>
                </a:lnTo>
                <a:lnTo>
                  <a:pt x="1205139" y="2142394"/>
                </a:lnTo>
                <a:lnTo>
                  <a:pt x="1152719" y="2134546"/>
                </a:lnTo>
                <a:lnTo>
                  <a:pt x="1100992" y="2125356"/>
                </a:lnTo>
                <a:lnTo>
                  <a:pt x="1049992" y="2114849"/>
                </a:lnTo>
                <a:lnTo>
                  <a:pt x="999757" y="2103052"/>
                </a:lnTo>
                <a:lnTo>
                  <a:pt x="950320" y="2089992"/>
                </a:lnTo>
                <a:lnTo>
                  <a:pt x="901719" y="2075693"/>
                </a:lnTo>
                <a:lnTo>
                  <a:pt x="853989" y="2060183"/>
                </a:lnTo>
                <a:lnTo>
                  <a:pt x="807165" y="2043487"/>
                </a:lnTo>
                <a:lnTo>
                  <a:pt x="761284" y="2025631"/>
                </a:lnTo>
                <a:lnTo>
                  <a:pt x="716380" y="2006642"/>
                </a:lnTo>
                <a:lnTo>
                  <a:pt x="672490" y="1986546"/>
                </a:lnTo>
                <a:lnTo>
                  <a:pt x="629650" y="1965368"/>
                </a:lnTo>
                <a:lnTo>
                  <a:pt x="587894" y="1943136"/>
                </a:lnTo>
                <a:lnTo>
                  <a:pt x="547259" y="1919874"/>
                </a:lnTo>
                <a:lnTo>
                  <a:pt x="507780" y="1895610"/>
                </a:lnTo>
                <a:lnTo>
                  <a:pt x="469493" y="1870368"/>
                </a:lnTo>
                <a:lnTo>
                  <a:pt x="432434" y="1844176"/>
                </a:lnTo>
                <a:lnTo>
                  <a:pt x="396639" y="1817059"/>
                </a:lnTo>
                <a:lnTo>
                  <a:pt x="362143" y="1789044"/>
                </a:lnTo>
                <a:lnTo>
                  <a:pt x="328981" y="1760157"/>
                </a:lnTo>
                <a:lnTo>
                  <a:pt x="297190" y="1730423"/>
                </a:lnTo>
                <a:lnTo>
                  <a:pt x="266805" y="1699869"/>
                </a:lnTo>
                <a:lnTo>
                  <a:pt x="237863" y="1668521"/>
                </a:lnTo>
                <a:lnTo>
                  <a:pt x="210397" y="1636405"/>
                </a:lnTo>
                <a:lnTo>
                  <a:pt x="184445" y="1603547"/>
                </a:lnTo>
                <a:lnTo>
                  <a:pt x="160042" y="1569973"/>
                </a:lnTo>
                <a:lnTo>
                  <a:pt x="137224" y="1535710"/>
                </a:lnTo>
                <a:lnTo>
                  <a:pt x="116026" y="1500783"/>
                </a:lnTo>
                <a:lnTo>
                  <a:pt x="96484" y="1465219"/>
                </a:lnTo>
                <a:lnTo>
                  <a:pt x="78634" y="1429043"/>
                </a:lnTo>
                <a:lnTo>
                  <a:pt x="62511" y="1392283"/>
                </a:lnTo>
                <a:lnTo>
                  <a:pt x="48151" y="1354963"/>
                </a:lnTo>
                <a:lnTo>
                  <a:pt x="35591" y="1317110"/>
                </a:lnTo>
                <a:lnTo>
                  <a:pt x="24864" y="1278750"/>
                </a:lnTo>
                <a:lnTo>
                  <a:pt x="16008" y="1239910"/>
                </a:lnTo>
                <a:lnTo>
                  <a:pt x="9058" y="1200614"/>
                </a:lnTo>
                <a:lnTo>
                  <a:pt x="4049" y="1160890"/>
                </a:lnTo>
                <a:lnTo>
                  <a:pt x="1018" y="1120764"/>
                </a:lnTo>
                <a:lnTo>
                  <a:pt x="0" y="1080262"/>
                </a:lnTo>
                <a:close/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00192" y="4941168"/>
            <a:ext cx="158623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10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F3A13"/>
                </a:solidFill>
                <a:latin typeface="Times New Roman"/>
                <a:cs typeface="Times New Roman"/>
              </a:rPr>
              <a:t>к  </a:t>
            </a:r>
            <a:r>
              <a:rPr sz="20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результатам  </a:t>
            </a:r>
            <a:r>
              <a:rPr sz="20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освоения  программы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31840" y="2996952"/>
            <a:ext cx="3044190" cy="2109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8259" y="3045460"/>
            <a:ext cx="2084069" cy="1450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3848" y="2996952"/>
            <a:ext cx="2879725" cy="1944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3848" y="2996952"/>
            <a:ext cx="2879725" cy="1945005"/>
          </a:xfrm>
          <a:custGeom>
            <a:avLst/>
            <a:gdLst/>
            <a:ahLst/>
            <a:cxnLst/>
            <a:rect l="l" t="t" r="r" b="b"/>
            <a:pathLst>
              <a:path w="2879725" h="1945004">
                <a:moveTo>
                  <a:pt x="0" y="972312"/>
                </a:moveTo>
                <a:lnTo>
                  <a:pt x="1089" y="934126"/>
                </a:lnTo>
                <a:lnTo>
                  <a:pt x="9687" y="858903"/>
                </a:lnTo>
                <a:lnTo>
                  <a:pt x="26575" y="785389"/>
                </a:lnTo>
                <a:lnTo>
                  <a:pt x="51433" y="713801"/>
                </a:lnTo>
                <a:lnTo>
                  <a:pt x="66752" y="678797"/>
                </a:lnTo>
                <a:lnTo>
                  <a:pt x="83943" y="644355"/>
                </a:lnTo>
                <a:lnTo>
                  <a:pt x="102966" y="610503"/>
                </a:lnTo>
                <a:lnTo>
                  <a:pt x="123782" y="577267"/>
                </a:lnTo>
                <a:lnTo>
                  <a:pt x="146351" y="544674"/>
                </a:lnTo>
                <a:lnTo>
                  <a:pt x="170632" y="512752"/>
                </a:lnTo>
                <a:lnTo>
                  <a:pt x="196586" y="481527"/>
                </a:lnTo>
                <a:lnTo>
                  <a:pt x="224173" y="451027"/>
                </a:lnTo>
                <a:lnTo>
                  <a:pt x="253352" y="421278"/>
                </a:lnTo>
                <a:lnTo>
                  <a:pt x="284083" y="392307"/>
                </a:lnTo>
                <a:lnTo>
                  <a:pt x="316327" y="364142"/>
                </a:lnTo>
                <a:lnTo>
                  <a:pt x="350044" y="336810"/>
                </a:lnTo>
                <a:lnTo>
                  <a:pt x="385193" y="310336"/>
                </a:lnTo>
                <a:lnTo>
                  <a:pt x="421735" y="284749"/>
                </a:lnTo>
                <a:lnTo>
                  <a:pt x="459629" y="260076"/>
                </a:lnTo>
                <a:lnTo>
                  <a:pt x="498836" y="236343"/>
                </a:lnTo>
                <a:lnTo>
                  <a:pt x="539315" y="213577"/>
                </a:lnTo>
                <a:lnTo>
                  <a:pt x="581026" y="191806"/>
                </a:lnTo>
                <a:lnTo>
                  <a:pt x="623931" y="171056"/>
                </a:lnTo>
                <a:lnTo>
                  <a:pt x="667987" y="151355"/>
                </a:lnTo>
                <a:lnTo>
                  <a:pt x="713156" y="132729"/>
                </a:lnTo>
                <a:lnTo>
                  <a:pt x="759398" y="115205"/>
                </a:lnTo>
                <a:lnTo>
                  <a:pt x="806672" y="98811"/>
                </a:lnTo>
                <a:lnTo>
                  <a:pt x="854938" y="83573"/>
                </a:lnTo>
                <a:lnTo>
                  <a:pt x="904157" y="69518"/>
                </a:lnTo>
                <a:lnTo>
                  <a:pt x="954288" y="56674"/>
                </a:lnTo>
                <a:lnTo>
                  <a:pt x="1005292" y="45068"/>
                </a:lnTo>
                <a:lnTo>
                  <a:pt x="1057128" y="34725"/>
                </a:lnTo>
                <a:lnTo>
                  <a:pt x="1109756" y="25674"/>
                </a:lnTo>
                <a:lnTo>
                  <a:pt x="1163137" y="17942"/>
                </a:lnTo>
                <a:lnTo>
                  <a:pt x="1217230" y="11554"/>
                </a:lnTo>
                <a:lnTo>
                  <a:pt x="1271995" y="6540"/>
                </a:lnTo>
                <a:lnTo>
                  <a:pt x="1327393" y="2924"/>
                </a:lnTo>
                <a:lnTo>
                  <a:pt x="1383383" y="735"/>
                </a:lnTo>
                <a:lnTo>
                  <a:pt x="1439926" y="0"/>
                </a:lnTo>
                <a:lnTo>
                  <a:pt x="1496459" y="735"/>
                </a:lnTo>
                <a:lnTo>
                  <a:pt x="1552441" y="2924"/>
                </a:lnTo>
                <a:lnTo>
                  <a:pt x="1607831" y="6540"/>
                </a:lnTo>
                <a:lnTo>
                  <a:pt x="1662588" y="11554"/>
                </a:lnTo>
                <a:lnTo>
                  <a:pt x="1716674" y="17942"/>
                </a:lnTo>
                <a:lnTo>
                  <a:pt x="1770048" y="25674"/>
                </a:lnTo>
                <a:lnTo>
                  <a:pt x="1822670" y="34725"/>
                </a:lnTo>
                <a:lnTo>
                  <a:pt x="1874500" y="45068"/>
                </a:lnTo>
                <a:lnTo>
                  <a:pt x="1925498" y="56674"/>
                </a:lnTo>
                <a:lnTo>
                  <a:pt x="1975623" y="69518"/>
                </a:lnTo>
                <a:lnTo>
                  <a:pt x="2024837" y="83573"/>
                </a:lnTo>
                <a:lnTo>
                  <a:pt x="2073099" y="98811"/>
                </a:lnTo>
                <a:lnTo>
                  <a:pt x="2120368" y="115205"/>
                </a:lnTo>
                <a:lnTo>
                  <a:pt x="2166605" y="132729"/>
                </a:lnTo>
                <a:lnTo>
                  <a:pt x="2211771" y="151355"/>
                </a:lnTo>
                <a:lnTo>
                  <a:pt x="2255824" y="171056"/>
                </a:lnTo>
                <a:lnTo>
                  <a:pt x="2298724" y="191806"/>
                </a:lnTo>
                <a:lnTo>
                  <a:pt x="2340433" y="213577"/>
                </a:lnTo>
                <a:lnTo>
                  <a:pt x="2380909" y="236343"/>
                </a:lnTo>
                <a:lnTo>
                  <a:pt x="2420113" y="260076"/>
                </a:lnTo>
                <a:lnTo>
                  <a:pt x="2458005" y="284749"/>
                </a:lnTo>
                <a:lnTo>
                  <a:pt x="2494545" y="310336"/>
                </a:lnTo>
                <a:lnTo>
                  <a:pt x="2529692" y="336810"/>
                </a:lnTo>
                <a:lnTo>
                  <a:pt x="2563407" y="364142"/>
                </a:lnTo>
                <a:lnTo>
                  <a:pt x="2595649" y="392307"/>
                </a:lnTo>
                <a:lnTo>
                  <a:pt x="2626379" y="421278"/>
                </a:lnTo>
                <a:lnTo>
                  <a:pt x="2655557" y="451027"/>
                </a:lnTo>
                <a:lnTo>
                  <a:pt x="2683143" y="481527"/>
                </a:lnTo>
                <a:lnTo>
                  <a:pt x="2709096" y="512752"/>
                </a:lnTo>
                <a:lnTo>
                  <a:pt x="2733376" y="544674"/>
                </a:lnTo>
                <a:lnTo>
                  <a:pt x="2755944" y="577267"/>
                </a:lnTo>
                <a:lnTo>
                  <a:pt x="2776760" y="610503"/>
                </a:lnTo>
                <a:lnTo>
                  <a:pt x="2795783" y="644355"/>
                </a:lnTo>
                <a:lnTo>
                  <a:pt x="2812973" y="678797"/>
                </a:lnTo>
                <a:lnTo>
                  <a:pt x="2828291" y="713801"/>
                </a:lnTo>
                <a:lnTo>
                  <a:pt x="2853150" y="785389"/>
                </a:lnTo>
                <a:lnTo>
                  <a:pt x="2870037" y="858903"/>
                </a:lnTo>
                <a:lnTo>
                  <a:pt x="2878635" y="934126"/>
                </a:lnTo>
                <a:lnTo>
                  <a:pt x="2879725" y="972312"/>
                </a:lnTo>
                <a:lnTo>
                  <a:pt x="2878635" y="1010488"/>
                </a:lnTo>
                <a:lnTo>
                  <a:pt x="2875392" y="1048292"/>
                </a:lnTo>
                <a:lnTo>
                  <a:pt x="2862610" y="1122675"/>
                </a:lnTo>
                <a:lnTo>
                  <a:pt x="2841697" y="1195242"/>
                </a:lnTo>
                <a:lnTo>
                  <a:pt x="2812973" y="1265779"/>
                </a:lnTo>
                <a:lnTo>
                  <a:pt x="2795783" y="1300218"/>
                </a:lnTo>
                <a:lnTo>
                  <a:pt x="2776760" y="1334068"/>
                </a:lnTo>
                <a:lnTo>
                  <a:pt x="2755944" y="1367302"/>
                </a:lnTo>
                <a:lnTo>
                  <a:pt x="2733376" y="1399893"/>
                </a:lnTo>
                <a:lnTo>
                  <a:pt x="2709096" y="1431815"/>
                </a:lnTo>
                <a:lnTo>
                  <a:pt x="2683143" y="1463040"/>
                </a:lnTo>
                <a:lnTo>
                  <a:pt x="2655557" y="1493540"/>
                </a:lnTo>
                <a:lnTo>
                  <a:pt x="2626379" y="1523290"/>
                </a:lnTo>
                <a:lnTo>
                  <a:pt x="2595649" y="1552261"/>
                </a:lnTo>
                <a:lnTo>
                  <a:pt x="2563407" y="1580427"/>
                </a:lnTo>
                <a:lnTo>
                  <a:pt x="2529692" y="1607762"/>
                </a:lnTo>
                <a:lnTo>
                  <a:pt x="2494545" y="1634237"/>
                </a:lnTo>
                <a:lnTo>
                  <a:pt x="2458005" y="1659826"/>
                </a:lnTo>
                <a:lnTo>
                  <a:pt x="2420113" y="1684502"/>
                </a:lnTo>
                <a:lnTo>
                  <a:pt x="2380909" y="1708237"/>
                </a:lnTo>
                <a:lnTo>
                  <a:pt x="2340433" y="1731006"/>
                </a:lnTo>
                <a:lnTo>
                  <a:pt x="2298724" y="1752780"/>
                </a:lnTo>
                <a:lnTo>
                  <a:pt x="2255824" y="1773533"/>
                </a:lnTo>
                <a:lnTo>
                  <a:pt x="2211771" y="1793237"/>
                </a:lnTo>
                <a:lnTo>
                  <a:pt x="2166605" y="1811866"/>
                </a:lnTo>
                <a:lnTo>
                  <a:pt x="2120368" y="1829393"/>
                </a:lnTo>
                <a:lnTo>
                  <a:pt x="2073099" y="1845790"/>
                </a:lnTo>
                <a:lnTo>
                  <a:pt x="2024837" y="1861031"/>
                </a:lnTo>
                <a:lnTo>
                  <a:pt x="1975623" y="1875088"/>
                </a:lnTo>
                <a:lnTo>
                  <a:pt x="1925498" y="1887935"/>
                </a:lnTo>
                <a:lnTo>
                  <a:pt x="1874500" y="1899544"/>
                </a:lnTo>
                <a:lnTo>
                  <a:pt x="1822670" y="1909889"/>
                </a:lnTo>
                <a:lnTo>
                  <a:pt x="1770048" y="1918942"/>
                </a:lnTo>
                <a:lnTo>
                  <a:pt x="1716674" y="1926677"/>
                </a:lnTo>
                <a:lnTo>
                  <a:pt x="1662588" y="1933065"/>
                </a:lnTo>
                <a:lnTo>
                  <a:pt x="1607831" y="1938082"/>
                </a:lnTo>
                <a:lnTo>
                  <a:pt x="1552441" y="1941698"/>
                </a:lnTo>
                <a:lnTo>
                  <a:pt x="1496459" y="1943888"/>
                </a:lnTo>
                <a:lnTo>
                  <a:pt x="1439926" y="1944624"/>
                </a:lnTo>
                <a:lnTo>
                  <a:pt x="1383383" y="1943888"/>
                </a:lnTo>
                <a:lnTo>
                  <a:pt x="1327393" y="1941698"/>
                </a:lnTo>
                <a:lnTo>
                  <a:pt x="1271995" y="1938082"/>
                </a:lnTo>
                <a:lnTo>
                  <a:pt x="1217230" y="1933065"/>
                </a:lnTo>
                <a:lnTo>
                  <a:pt x="1163137" y="1926677"/>
                </a:lnTo>
                <a:lnTo>
                  <a:pt x="1109756" y="1918942"/>
                </a:lnTo>
                <a:lnTo>
                  <a:pt x="1057128" y="1909889"/>
                </a:lnTo>
                <a:lnTo>
                  <a:pt x="1005292" y="1899544"/>
                </a:lnTo>
                <a:lnTo>
                  <a:pt x="954288" y="1887935"/>
                </a:lnTo>
                <a:lnTo>
                  <a:pt x="904157" y="1875088"/>
                </a:lnTo>
                <a:lnTo>
                  <a:pt x="854938" y="1861031"/>
                </a:lnTo>
                <a:lnTo>
                  <a:pt x="806672" y="1845790"/>
                </a:lnTo>
                <a:lnTo>
                  <a:pt x="759398" y="1829393"/>
                </a:lnTo>
                <a:lnTo>
                  <a:pt x="713156" y="1811866"/>
                </a:lnTo>
                <a:lnTo>
                  <a:pt x="667987" y="1793237"/>
                </a:lnTo>
                <a:lnTo>
                  <a:pt x="623931" y="1773533"/>
                </a:lnTo>
                <a:lnTo>
                  <a:pt x="581026" y="1752780"/>
                </a:lnTo>
                <a:lnTo>
                  <a:pt x="539315" y="1731006"/>
                </a:lnTo>
                <a:lnTo>
                  <a:pt x="498836" y="1708237"/>
                </a:lnTo>
                <a:lnTo>
                  <a:pt x="459629" y="1684502"/>
                </a:lnTo>
                <a:lnTo>
                  <a:pt x="421735" y="1659826"/>
                </a:lnTo>
                <a:lnTo>
                  <a:pt x="385193" y="1634237"/>
                </a:lnTo>
                <a:lnTo>
                  <a:pt x="350044" y="1607762"/>
                </a:lnTo>
                <a:lnTo>
                  <a:pt x="316327" y="1580427"/>
                </a:lnTo>
                <a:lnTo>
                  <a:pt x="284083" y="1552261"/>
                </a:lnTo>
                <a:lnTo>
                  <a:pt x="253352" y="1523290"/>
                </a:lnTo>
                <a:lnTo>
                  <a:pt x="224173" y="1493540"/>
                </a:lnTo>
                <a:lnTo>
                  <a:pt x="196586" y="1463040"/>
                </a:lnTo>
                <a:lnTo>
                  <a:pt x="170632" y="1431815"/>
                </a:lnTo>
                <a:lnTo>
                  <a:pt x="146351" y="1399893"/>
                </a:lnTo>
                <a:lnTo>
                  <a:pt x="123782" y="1367302"/>
                </a:lnTo>
                <a:lnTo>
                  <a:pt x="102966" y="1334068"/>
                </a:lnTo>
                <a:lnTo>
                  <a:pt x="83943" y="1300218"/>
                </a:lnTo>
                <a:lnTo>
                  <a:pt x="66752" y="1265779"/>
                </a:lnTo>
                <a:lnTo>
                  <a:pt x="51433" y="1230778"/>
                </a:lnTo>
                <a:lnTo>
                  <a:pt x="26575" y="1159199"/>
                </a:lnTo>
                <a:lnTo>
                  <a:pt x="9687" y="1085697"/>
                </a:lnTo>
                <a:lnTo>
                  <a:pt x="1089" y="1010488"/>
                </a:lnTo>
                <a:lnTo>
                  <a:pt x="0" y="972312"/>
                </a:lnTo>
                <a:close/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07904" y="3429000"/>
            <a:ext cx="158623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10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F3A13"/>
                </a:solidFill>
                <a:latin typeface="Times New Roman"/>
                <a:cs typeface="Times New Roman"/>
              </a:rPr>
              <a:t>к  </a:t>
            </a:r>
            <a:r>
              <a:rPr sz="20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условиям  </a:t>
            </a:r>
            <a:r>
              <a:rPr sz="20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реализации  программы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9690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rgbClr val="FF0000"/>
                </a:solidFill>
              </a:rPr>
              <a:t>Задачи реализации программы: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7308304" cy="5373818"/>
          </a:xfrm>
        </p:spPr>
        <p:txBody>
          <a:bodyPr>
            <a:normAutofit fontScale="92500"/>
          </a:bodyPr>
          <a:lstStyle/>
          <a:p>
            <a:pPr lvl="3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x-none" sz="1600" smtClean="0">
                <a:solidFill>
                  <a:srgbClr val="7030A0"/>
                </a:solidFill>
              </a:rPr>
              <a:t>Забота о здоровье, эмоциональном благополучии и своевременном всестороннем развитии каждого ребенка;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Создание в группах атмосферы гуманного и доброжелательного отношения ко всем воспитанникам, что позволит растить их общительными, добрыми, любознательными, инициативными, стремящимися к самостоятельности и творчеству;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Максимальное использование разнообразных видов детской деятельности; их интеграция в целях повышения эффективности образовательного процесса;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Творческая организация (креативность) процесса воспитания и обучения;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Уважительное отношение к результатам детского творчества;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Единство подходов к воспитанию детей в условиях ДОУ и семьи;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x-none" sz="1600" smtClean="0">
                <a:solidFill>
                  <a:srgbClr val="7030A0"/>
                </a:solidFill>
              </a:rPr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 детей дошкольного возраста, обеспечивающей отсутствие давления предметного обучения.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3369" y="488950"/>
            <a:ext cx="5919470" cy="422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5650" y="488950"/>
            <a:ext cx="474979" cy="422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3440" y="491490"/>
            <a:ext cx="450850" cy="422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9645" y="249554"/>
            <a:ext cx="56654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УСЛОВИЯ </a:t>
            </a:r>
            <a:r>
              <a:rPr sz="23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РЕАЛИЗАЦИИ</a:t>
            </a:r>
            <a:r>
              <a:rPr sz="23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ПРОГРАММЫ:</a:t>
            </a:r>
            <a:endParaRPr sz="23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" y="626109"/>
            <a:ext cx="2757170" cy="3331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950" y="657225"/>
            <a:ext cx="2592451" cy="3167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950" y="657225"/>
            <a:ext cx="2592705" cy="3167380"/>
          </a:xfrm>
          <a:custGeom>
            <a:avLst/>
            <a:gdLst/>
            <a:ahLst/>
            <a:cxnLst/>
            <a:rect l="l" t="t" r="r" b="b"/>
            <a:pathLst>
              <a:path w="2592705" h="3167379">
                <a:moveTo>
                  <a:pt x="0" y="432053"/>
                </a:moveTo>
                <a:lnTo>
                  <a:pt x="2535" y="384974"/>
                </a:lnTo>
                <a:lnTo>
                  <a:pt x="9965" y="339363"/>
                </a:lnTo>
                <a:lnTo>
                  <a:pt x="22027" y="295485"/>
                </a:lnTo>
                <a:lnTo>
                  <a:pt x="38457" y="253603"/>
                </a:lnTo>
                <a:lnTo>
                  <a:pt x="58991" y="213980"/>
                </a:lnTo>
                <a:lnTo>
                  <a:pt x="83365" y="176881"/>
                </a:lnTo>
                <a:lnTo>
                  <a:pt x="111317" y="142568"/>
                </a:lnTo>
                <a:lnTo>
                  <a:pt x="142582" y="111305"/>
                </a:lnTo>
                <a:lnTo>
                  <a:pt x="176897" y="83356"/>
                </a:lnTo>
                <a:lnTo>
                  <a:pt x="213999" y="58984"/>
                </a:lnTo>
                <a:lnTo>
                  <a:pt x="253624" y="38452"/>
                </a:lnTo>
                <a:lnTo>
                  <a:pt x="295508" y="22024"/>
                </a:lnTo>
                <a:lnTo>
                  <a:pt x="339387" y="9964"/>
                </a:lnTo>
                <a:lnTo>
                  <a:pt x="384999" y="2535"/>
                </a:lnTo>
                <a:lnTo>
                  <a:pt x="432079" y="0"/>
                </a:lnTo>
                <a:lnTo>
                  <a:pt x="2160270" y="0"/>
                </a:lnTo>
                <a:lnTo>
                  <a:pt x="2207349" y="2535"/>
                </a:lnTo>
                <a:lnTo>
                  <a:pt x="2252960" y="9964"/>
                </a:lnTo>
                <a:lnTo>
                  <a:pt x="2296838" y="22024"/>
                </a:lnTo>
                <a:lnTo>
                  <a:pt x="2338720" y="38452"/>
                </a:lnTo>
                <a:lnTo>
                  <a:pt x="2378343" y="58984"/>
                </a:lnTo>
                <a:lnTo>
                  <a:pt x="2415442" y="83356"/>
                </a:lnTo>
                <a:lnTo>
                  <a:pt x="2449755" y="111305"/>
                </a:lnTo>
                <a:lnTo>
                  <a:pt x="2481018" y="142568"/>
                </a:lnTo>
                <a:lnTo>
                  <a:pt x="2508967" y="176881"/>
                </a:lnTo>
                <a:lnTo>
                  <a:pt x="2533339" y="213980"/>
                </a:lnTo>
                <a:lnTo>
                  <a:pt x="2553871" y="253603"/>
                </a:lnTo>
                <a:lnTo>
                  <a:pt x="2570299" y="295485"/>
                </a:lnTo>
                <a:lnTo>
                  <a:pt x="2582359" y="339363"/>
                </a:lnTo>
                <a:lnTo>
                  <a:pt x="2589788" y="384974"/>
                </a:lnTo>
                <a:lnTo>
                  <a:pt x="2592324" y="432053"/>
                </a:lnTo>
                <a:lnTo>
                  <a:pt x="2592451" y="2734945"/>
                </a:lnTo>
                <a:lnTo>
                  <a:pt x="2589914" y="2782024"/>
                </a:lnTo>
                <a:lnTo>
                  <a:pt x="2582480" y="2827635"/>
                </a:lnTo>
                <a:lnTo>
                  <a:pt x="2570412" y="2871513"/>
                </a:lnTo>
                <a:lnTo>
                  <a:pt x="2553976" y="2913395"/>
                </a:lnTo>
                <a:lnTo>
                  <a:pt x="2533433" y="2953018"/>
                </a:lnTo>
                <a:lnTo>
                  <a:pt x="2509049" y="2990117"/>
                </a:lnTo>
                <a:lnTo>
                  <a:pt x="2481087" y="3024430"/>
                </a:lnTo>
                <a:lnTo>
                  <a:pt x="2449812" y="3055693"/>
                </a:lnTo>
                <a:lnTo>
                  <a:pt x="2415487" y="3083642"/>
                </a:lnTo>
                <a:lnTo>
                  <a:pt x="2378376" y="3108014"/>
                </a:lnTo>
                <a:lnTo>
                  <a:pt x="2338742" y="3128546"/>
                </a:lnTo>
                <a:lnTo>
                  <a:pt x="2296851" y="3144974"/>
                </a:lnTo>
                <a:lnTo>
                  <a:pt x="2252966" y="3157034"/>
                </a:lnTo>
                <a:lnTo>
                  <a:pt x="2207351" y="3164463"/>
                </a:lnTo>
                <a:lnTo>
                  <a:pt x="2160270" y="3166999"/>
                </a:lnTo>
                <a:lnTo>
                  <a:pt x="432066" y="3167126"/>
                </a:lnTo>
                <a:lnTo>
                  <a:pt x="384999" y="3164463"/>
                </a:lnTo>
                <a:lnTo>
                  <a:pt x="339387" y="3157034"/>
                </a:lnTo>
                <a:lnTo>
                  <a:pt x="295508" y="3144974"/>
                </a:lnTo>
                <a:lnTo>
                  <a:pt x="253624" y="3128546"/>
                </a:lnTo>
                <a:lnTo>
                  <a:pt x="213999" y="3108014"/>
                </a:lnTo>
                <a:lnTo>
                  <a:pt x="176897" y="3083642"/>
                </a:lnTo>
                <a:lnTo>
                  <a:pt x="142582" y="3055693"/>
                </a:lnTo>
                <a:lnTo>
                  <a:pt x="111317" y="3024430"/>
                </a:lnTo>
                <a:lnTo>
                  <a:pt x="83365" y="2990117"/>
                </a:lnTo>
                <a:lnTo>
                  <a:pt x="58991" y="2953018"/>
                </a:lnTo>
                <a:lnTo>
                  <a:pt x="38457" y="2913395"/>
                </a:lnTo>
                <a:lnTo>
                  <a:pt x="22027" y="2871513"/>
                </a:lnTo>
                <a:lnTo>
                  <a:pt x="9965" y="2827635"/>
                </a:lnTo>
                <a:lnTo>
                  <a:pt x="2535" y="2782024"/>
                </a:lnTo>
                <a:lnTo>
                  <a:pt x="0" y="2734945"/>
                </a:lnTo>
                <a:lnTo>
                  <a:pt x="0" y="432053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3372" y="1133475"/>
            <a:ext cx="2102485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Материально-технические</a:t>
            </a:r>
            <a:endParaRPr sz="130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Соответствуют</a:t>
            </a:r>
            <a:r>
              <a:rPr sz="1300" spc="-9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5F3A13"/>
                </a:solidFill>
                <a:latin typeface="Times New Roman"/>
                <a:cs typeface="Times New Roman"/>
              </a:rPr>
              <a:t>санитарным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нормам,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правилам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пожарной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безопасности,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возрастным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индивидуальным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особенностям</a:t>
            </a:r>
            <a:r>
              <a:rPr sz="1300" spc="-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</a:t>
            </a:r>
            <a:endParaRPr sz="1300">
              <a:latin typeface="Times New Roman"/>
              <a:cs typeface="Times New Roman"/>
            </a:endParaRPr>
          </a:p>
          <a:p>
            <a:pPr marL="12700" marR="295275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Каждая группа имеет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пространственную</a:t>
            </a:r>
            <a:r>
              <a:rPr sz="1300" spc="-8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5F3A13"/>
                </a:solidFill>
                <a:latin typeface="Times New Roman"/>
                <a:cs typeface="Times New Roman"/>
              </a:rPr>
              <a:t>среду,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оборудование,</a:t>
            </a:r>
            <a:r>
              <a:rPr sz="1300" spc="-4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учебные</a:t>
            </a:r>
            <a:endParaRPr sz="1300">
              <a:latin typeface="Times New Roman"/>
              <a:cs typeface="Times New Roman"/>
            </a:endParaRPr>
          </a:p>
          <a:p>
            <a:pPr marL="12700" marR="73660">
              <a:lnSpc>
                <a:spcPct val="100000"/>
              </a:lnSpc>
            </a:pP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комплекты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соответствии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возрастом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3370" y="660400"/>
            <a:ext cx="3333750" cy="4414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5770" y="759459"/>
            <a:ext cx="3020060" cy="41668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301" y="692150"/>
            <a:ext cx="3168650" cy="4249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6301" y="692150"/>
            <a:ext cx="3168650" cy="4250055"/>
          </a:xfrm>
          <a:custGeom>
            <a:avLst/>
            <a:gdLst/>
            <a:ahLst/>
            <a:cxnLst/>
            <a:rect l="l" t="t" r="r" b="b"/>
            <a:pathLst>
              <a:path w="3168650" h="4250055">
                <a:moveTo>
                  <a:pt x="0" y="528065"/>
                </a:moveTo>
                <a:lnTo>
                  <a:pt x="2157" y="480008"/>
                </a:lnTo>
                <a:lnTo>
                  <a:pt x="8505" y="433158"/>
                </a:lnTo>
                <a:lnTo>
                  <a:pt x="18857" y="387702"/>
                </a:lnTo>
                <a:lnTo>
                  <a:pt x="33028" y="343827"/>
                </a:lnTo>
                <a:lnTo>
                  <a:pt x="50831" y="301718"/>
                </a:lnTo>
                <a:lnTo>
                  <a:pt x="72079" y="261563"/>
                </a:lnTo>
                <a:lnTo>
                  <a:pt x="96587" y="223548"/>
                </a:lnTo>
                <a:lnTo>
                  <a:pt x="124169" y="187860"/>
                </a:lnTo>
                <a:lnTo>
                  <a:pt x="154638" y="154686"/>
                </a:lnTo>
                <a:lnTo>
                  <a:pt x="187808" y="124211"/>
                </a:lnTo>
                <a:lnTo>
                  <a:pt x="223493" y="96622"/>
                </a:lnTo>
                <a:lnTo>
                  <a:pt x="261507" y="72107"/>
                </a:lnTo>
                <a:lnTo>
                  <a:pt x="301663" y="50852"/>
                </a:lnTo>
                <a:lnTo>
                  <a:pt x="343775" y="33042"/>
                </a:lnTo>
                <a:lnTo>
                  <a:pt x="387658" y="18866"/>
                </a:lnTo>
                <a:lnTo>
                  <a:pt x="433125" y="8509"/>
                </a:lnTo>
                <a:lnTo>
                  <a:pt x="479989" y="2158"/>
                </a:lnTo>
                <a:lnTo>
                  <a:pt x="528065" y="0"/>
                </a:lnTo>
                <a:lnTo>
                  <a:pt x="2640457" y="0"/>
                </a:lnTo>
                <a:lnTo>
                  <a:pt x="2688533" y="2158"/>
                </a:lnTo>
                <a:lnTo>
                  <a:pt x="2735397" y="8509"/>
                </a:lnTo>
                <a:lnTo>
                  <a:pt x="2780864" y="18866"/>
                </a:lnTo>
                <a:lnTo>
                  <a:pt x="2824747" y="33042"/>
                </a:lnTo>
                <a:lnTo>
                  <a:pt x="2866859" y="50852"/>
                </a:lnTo>
                <a:lnTo>
                  <a:pt x="2907015" y="72107"/>
                </a:lnTo>
                <a:lnTo>
                  <a:pt x="2945029" y="96622"/>
                </a:lnTo>
                <a:lnTo>
                  <a:pt x="2980714" y="124211"/>
                </a:lnTo>
                <a:lnTo>
                  <a:pt x="3013884" y="154686"/>
                </a:lnTo>
                <a:lnTo>
                  <a:pt x="3044353" y="187860"/>
                </a:lnTo>
                <a:lnTo>
                  <a:pt x="3071935" y="223548"/>
                </a:lnTo>
                <a:lnTo>
                  <a:pt x="3096443" y="261563"/>
                </a:lnTo>
                <a:lnTo>
                  <a:pt x="3117691" y="301718"/>
                </a:lnTo>
                <a:lnTo>
                  <a:pt x="3135494" y="343827"/>
                </a:lnTo>
                <a:lnTo>
                  <a:pt x="3149665" y="387702"/>
                </a:lnTo>
                <a:lnTo>
                  <a:pt x="3160017" y="433158"/>
                </a:lnTo>
                <a:lnTo>
                  <a:pt x="3166365" y="480008"/>
                </a:lnTo>
                <a:lnTo>
                  <a:pt x="3168523" y="528065"/>
                </a:lnTo>
                <a:lnTo>
                  <a:pt x="3168650" y="3721607"/>
                </a:lnTo>
                <a:lnTo>
                  <a:pt x="3166491" y="3769684"/>
                </a:lnTo>
                <a:lnTo>
                  <a:pt x="3160140" y="3816548"/>
                </a:lnTo>
                <a:lnTo>
                  <a:pt x="3149782" y="3862015"/>
                </a:lnTo>
                <a:lnTo>
                  <a:pt x="3135605" y="3905898"/>
                </a:lnTo>
                <a:lnTo>
                  <a:pt x="3117795" y="3948010"/>
                </a:lnTo>
                <a:lnTo>
                  <a:pt x="3096537" y="3988166"/>
                </a:lnTo>
                <a:lnTo>
                  <a:pt x="3072019" y="4026180"/>
                </a:lnTo>
                <a:lnTo>
                  <a:pt x="3044427" y="4061865"/>
                </a:lnTo>
                <a:lnTo>
                  <a:pt x="3013948" y="4095035"/>
                </a:lnTo>
                <a:lnTo>
                  <a:pt x="2980767" y="4125504"/>
                </a:lnTo>
                <a:lnTo>
                  <a:pt x="2945072" y="4153086"/>
                </a:lnTo>
                <a:lnTo>
                  <a:pt x="2907048" y="4177594"/>
                </a:lnTo>
                <a:lnTo>
                  <a:pt x="2866883" y="4198842"/>
                </a:lnTo>
                <a:lnTo>
                  <a:pt x="2824763" y="4216645"/>
                </a:lnTo>
                <a:lnTo>
                  <a:pt x="2780873" y="4230816"/>
                </a:lnTo>
                <a:lnTo>
                  <a:pt x="2735401" y="4241168"/>
                </a:lnTo>
                <a:lnTo>
                  <a:pt x="2688534" y="4247516"/>
                </a:lnTo>
                <a:lnTo>
                  <a:pt x="2640457" y="4249674"/>
                </a:lnTo>
                <a:lnTo>
                  <a:pt x="528065" y="4249674"/>
                </a:lnTo>
                <a:lnTo>
                  <a:pt x="479989" y="4247516"/>
                </a:lnTo>
                <a:lnTo>
                  <a:pt x="433125" y="4241168"/>
                </a:lnTo>
                <a:lnTo>
                  <a:pt x="387658" y="4230816"/>
                </a:lnTo>
                <a:lnTo>
                  <a:pt x="343775" y="4216645"/>
                </a:lnTo>
                <a:lnTo>
                  <a:pt x="301663" y="4198842"/>
                </a:lnTo>
                <a:lnTo>
                  <a:pt x="261507" y="4177594"/>
                </a:lnTo>
                <a:lnTo>
                  <a:pt x="223493" y="4153086"/>
                </a:lnTo>
                <a:lnTo>
                  <a:pt x="187808" y="4125504"/>
                </a:lnTo>
                <a:lnTo>
                  <a:pt x="154638" y="4095035"/>
                </a:lnTo>
                <a:lnTo>
                  <a:pt x="124169" y="4061865"/>
                </a:lnTo>
                <a:lnTo>
                  <a:pt x="96587" y="4026180"/>
                </a:lnTo>
                <a:lnTo>
                  <a:pt x="72079" y="3988166"/>
                </a:lnTo>
                <a:lnTo>
                  <a:pt x="50831" y="3948010"/>
                </a:lnTo>
                <a:lnTo>
                  <a:pt x="33028" y="3905898"/>
                </a:lnTo>
                <a:lnTo>
                  <a:pt x="18857" y="3862015"/>
                </a:lnTo>
                <a:lnTo>
                  <a:pt x="8505" y="3816548"/>
                </a:lnTo>
                <a:lnTo>
                  <a:pt x="2157" y="3769684"/>
                </a:lnTo>
                <a:lnTo>
                  <a:pt x="0" y="3721607"/>
                </a:lnTo>
                <a:lnTo>
                  <a:pt x="0" y="528065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50235" y="818134"/>
            <a:ext cx="264858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0"/>
              </a:spcBef>
            </a:pPr>
            <a:r>
              <a:rPr sz="1300" b="1" spc="-15" dirty="0">
                <a:solidFill>
                  <a:srgbClr val="5F3A13"/>
                </a:solidFill>
                <a:latin typeface="Times New Roman"/>
                <a:cs typeface="Times New Roman"/>
              </a:rPr>
              <a:t>Психолого </a:t>
            </a:r>
            <a:r>
              <a:rPr sz="1300" b="1" dirty="0">
                <a:solidFill>
                  <a:srgbClr val="5F3A13"/>
                </a:solidFill>
                <a:latin typeface="Times New Roman"/>
                <a:cs typeface="Times New Roman"/>
              </a:rPr>
              <a:t>–</a:t>
            </a:r>
            <a:r>
              <a:rPr sz="13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педагогические:</a:t>
            </a:r>
            <a:endParaRPr sz="1300" dirty="0">
              <a:latin typeface="Times New Roman"/>
              <a:cs typeface="Times New Roman"/>
            </a:endParaRPr>
          </a:p>
          <a:p>
            <a:pPr marL="88900" indent="-7620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25" dirty="0" err="1" smtClean="0">
                <a:solidFill>
                  <a:srgbClr val="5F3A13"/>
                </a:solidFill>
                <a:latin typeface="Times New Roman"/>
                <a:cs typeface="Times New Roman"/>
              </a:rPr>
              <a:t>Уважение</a:t>
            </a:r>
            <a:r>
              <a:rPr sz="1300" spc="-25" dirty="0" smtClean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к</a:t>
            </a:r>
            <a:r>
              <a:rPr sz="1300" spc="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человеческому</a:t>
            </a:r>
            <a:endParaRPr sz="1300" dirty="0">
              <a:latin typeface="Times New Roman"/>
              <a:cs typeface="Times New Roman"/>
            </a:endParaRPr>
          </a:p>
          <a:p>
            <a:pPr marL="12700" marR="86995">
              <a:lnSpc>
                <a:spcPct val="100000"/>
              </a:lnSpc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достоинству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детей,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формирование</a:t>
            </a:r>
            <a:r>
              <a:rPr sz="1300" spc="-1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поддержка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их</a:t>
            </a:r>
            <a:r>
              <a:rPr sz="1300" spc="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положительной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самооценки</a:t>
            </a:r>
            <a:endParaRPr sz="1300" dirty="0">
              <a:latin typeface="Times New Roman"/>
              <a:cs typeface="Times New Roman"/>
            </a:endParaRPr>
          </a:p>
          <a:p>
            <a:pPr marL="12700" marR="118745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Использование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форм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методов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работы, соответствующих</a:t>
            </a:r>
            <a:r>
              <a:rPr sz="1300" spc="-9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5F3A13"/>
                </a:solidFill>
                <a:latin typeface="Times New Roman"/>
                <a:cs typeface="Times New Roman"/>
              </a:rPr>
              <a:t>возрасту,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индивидуальным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особенностям</a:t>
            </a:r>
            <a:endParaRPr sz="1300" dirty="0">
              <a:latin typeface="Times New Roman"/>
              <a:cs typeface="Times New Roman"/>
            </a:endParaRPr>
          </a:p>
          <a:p>
            <a:pPr marL="12700" marR="493395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5" dirty="0">
                <a:solidFill>
                  <a:srgbClr val="5F3A13"/>
                </a:solidFill>
                <a:latin typeface="Times New Roman"/>
                <a:cs typeface="Times New Roman"/>
              </a:rPr>
              <a:t>Построение</a:t>
            </a:r>
            <a:r>
              <a:rPr sz="1300" spc="-1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образовательной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деятельности на</a:t>
            </a:r>
            <a:r>
              <a:rPr sz="1300" spc="-4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основе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взаимодействия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взрослых с</a:t>
            </a:r>
            <a:r>
              <a:rPr sz="1300" spc="-5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детьми</a:t>
            </a:r>
            <a:endParaRPr sz="1300" dirty="0">
              <a:latin typeface="Times New Roman"/>
              <a:cs typeface="Times New Roman"/>
            </a:endParaRPr>
          </a:p>
          <a:p>
            <a:pPr marL="12700" marR="35433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Поддержка доброжелательного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отношения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детей к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друг</a:t>
            </a:r>
            <a:r>
              <a:rPr sz="1300" spc="-6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другу</a:t>
            </a:r>
            <a:endParaRPr sz="1300" dirty="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spcBef>
                <a:spcPts val="5"/>
              </a:spcBef>
              <a:buSzPct val="92307"/>
              <a:buFont typeface="Wingdings"/>
              <a:buChar char=""/>
              <a:tabLst>
                <a:tab pos="89535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выбора детьми</a:t>
            </a:r>
            <a:r>
              <a:rPr sz="1300" spc="-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видов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деятельности,</a:t>
            </a:r>
            <a:r>
              <a:rPr sz="1300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общения</a:t>
            </a:r>
            <a:endParaRPr sz="1300" dirty="0">
              <a:latin typeface="Times New Roman"/>
              <a:cs typeface="Times New Roman"/>
            </a:endParaRPr>
          </a:p>
          <a:p>
            <a:pPr marL="88900" indent="-7620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Защита детей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от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всех</a:t>
            </a:r>
            <a:r>
              <a:rPr sz="1300" spc="-6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форм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физического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психического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насилия</a:t>
            </a:r>
            <a:endParaRPr sz="1300" dirty="0">
              <a:latin typeface="Times New Roman"/>
              <a:cs typeface="Times New Roman"/>
            </a:endParaRPr>
          </a:p>
          <a:p>
            <a:pPr marL="12700" marR="13970">
              <a:lnSpc>
                <a:spcPct val="100000"/>
              </a:lnSpc>
              <a:buSzPct val="92307"/>
              <a:buFont typeface="Wingdings"/>
              <a:buChar char=""/>
              <a:tabLst>
                <a:tab pos="88900" algn="l"/>
              </a:tabLst>
            </a:pP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Поддержка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родителей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 воспитании  детей,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вовлечение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семей в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1300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деятельность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400" y="4112258"/>
            <a:ext cx="2973070" cy="2744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210" y="4080509"/>
            <a:ext cx="2583180" cy="27609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50" y="4143375"/>
            <a:ext cx="2808351" cy="2579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950" y="4143375"/>
            <a:ext cx="2808605" cy="2580005"/>
          </a:xfrm>
          <a:custGeom>
            <a:avLst/>
            <a:gdLst/>
            <a:ahLst/>
            <a:cxnLst/>
            <a:rect l="l" t="t" r="r" b="b"/>
            <a:pathLst>
              <a:path w="2808605" h="2580004">
                <a:moveTo>
                  <a:pt x="0" y="429894"/>
                </a:moveTo>
                <a:lnTo>
                  <a:pt x="2522" y="383063"/>
                </a:lnTo>
                <a:lnTo>
                  <a:pt x="9916" y="337690"/>
                </a:lnTo>
                <a:lnTo>
                  <a:pt x="21919" y="294038"/>
                </a:lnTo>
                <a:lnTo>
                  <a:pt x="38267" y="252369"/>
                </a:lnTo>
                <a:lnTo>
                  <a:pt x="58700" y="212946"/>
                </a:lnTo>
                <a:lnTo>
                  <a:pt x="82955" y="176031"/>
                </a:lnTo>
                <a:lnTo>
                  <a:pt x="110769" y="141887"/>
                </a:lnTo>
                <a:lnTo>
                  <a:pt x="141881" y="110776"/>
                </a:lnTo>
                <a:lnTo>
                  <a:pt x="176028" y="82962"/>
                </a:lnTo>
                <a:lnTo>
                  <a:pt x="212947" y="58706"/>
                </a:lnTo>
                <a:lnTo>
                  <a:pt x="252378" y="38272"/>
                </a:lnTo>
                <a:lnTo>
                  <a:pt x="294056" y="21922"/>
                </a:lnTo>
                <a:lnTo>
                  <a:pt x="337720" y="9918"/>
                </a:lnTo>
                <a:lnTo>
                  <a:pt x="383108" y="2523"/>
                </a:lnTo>
                <a:lnTo>
                  <a:pt x="429958" y="0"/>
                </a:lnTo>
                <a:lnTo>
                  <a:pt x="2378329" y="0"/>
                </a:lnTo>
                <a:lnTo>
                  <a:pt x="2425182" y="2523"/>
                </a:lnTo>
                <a:lnTo>
                  <a:pt x="2470571" y="9918"/>
                </a:lnTo>
                <a:lnTo>
                  <a:pt x="2514234" y="21922"/>
                </a:lnTo>
                <a:lnTo>
                  <a:pt x="2555909" y="38272"/>
                </a:lnTo>
                <a:lnTo>
                  <a:pt x="2595334" y="58706"/>
                </a:lnTo>
                <a:lnTo>
                  <a:pt x="2632247" y="82962"/>
                </a:lnTo>
                <a:lnTo>
                  <a:pt x="2666387" y="110776"/>
                </a:lnTo>
                <a:lnTo>
                  <a:pt x="2697491" y="141887"/>
                </a:lnTo>
                <a:lnTo>
                  <a:pt x="2725298" y="176031"/>
                </a:lnTo>
                <a:lnTo>
                  <a:pt x="2749545" y="212946"/>
                </a:lnTo>
                <a:lnTo>
                  <a:pt x="2769971" y="252369"/>
                </a:lnTo>
                <a:lnTo>
                  <a:pt x="2786313" y="294038"/>
                </a:lnTo>
                <a:lnTo>
                  <a:pt x="2798311" y="337690"/>
                </a:lnTo>
                <a:lnTo>
                  <a:pt x="2805702" y="383063"/>
                </a:lnTo>
                <a:lnTo>
                  <a:pt x="2808224" y="429894"/>
                </a:lnTo>
                <a:lnTo>
                  <a:pt x="2808351" y="2149729"/>
                </a:lnTo>
                <a:lnTo>
                  <a:pt x="2805827" y="2196578"/>
                </a:lnTo>
                <a:lnTo>
                  <a:pt x="2798432" y="2241966"/>
                </a:lnTo>
                <a:lnTo>
                  <a:pt x="2786427" y="2285631"/>
                </a:lnTo>
                <a:lnTo>
                  <a:pt x="2770075" y="2327309"/>
                </a:lnTo>
                <a:lnTo>
                  <a:pt x="2749639" y="2366739"/>
                </a:lnTo>
                <a:lnTo>
                  <a:pt x="2725380" y="2403659"/>
                </a:lnTo>
                <a:lnTo>
                  <a:pt x="2697561" y="2437805"/>
                </a:lnTo>
                <a:lnTo>
                  <a:pt x="2666444" y="2468917"/>
                </a:lnTo>
                <a:lnTo>
                  <a:pt x="2632292" y="2496731"/>
                </a:lnTo>
                <a:lnTo>
                  <a:pt x="2595367" y="2520986"/>
                </a:lnTo>
                <a:lnTo>
                  <a:pt x="2555931" y="2541419"/>
                </a:lnTo>
                <a:lnTo>
                  <a:pt x="2514247" y="2557768"/>
                </a:lnTo>
                <a:lnTo>
                  <a:pt x="2470577" y="2569770"/>
                </a:lnTo>
                <a:lnTo>
                  <a:pt x="2425183" y="2577164"/>
                </a:lnTo>
                <a:lnTo>
                  <a:pt x="2378329" y="2579687"/>
                </a:lnTo>
                <a:lnTo>
                  <a:pt x="429958" y="2579687"/>
                </a:lnTo>
                <a:lnTo>
                  <a:pt x="383108" y="2577164"/>
                </a:lnTo>
                <a:lnTo>
                  <a:pt x="337720" y="2569770"/>
                </a:lnTo>
                <a:lnTo>
                  <a:pt x="294056" y="2557768"/>
                </a:lnTo>
                <a:lnTo>
                  <a:pt x="252378" y="2541419"/>
                </a:lnTo>
                <a:lnTo>
                  <a:pt x="212947" y="2520986"/>
                </a:lnTo>
                <a:lnTo>
                  <a:pt x="176028" y="2496731"/>
                </a:lnTo>
                <a:lnTo>
                  <a:pt x="141881" y="2468917"/>
                </a:lnTo>
                <a:lnTo>
                  <a:pt x="110769" y="2437805"/>
                </a:lnTo>
                <a:lnTo>
                  <a:pt x="82955" y="2403659"/>
                </a:lnTo>
                <a:lnTo>
                  <a:pt x="58700" y="2366739"/>
                </a:lnTo>
                <a:lnTo>
                  <a:pt x="38267" y="2327309"/>
                </a:lnTo>
                <a:lnTo>
                  <a:pt x="21919" y="2285631"/>
                </a:lnTo>
                <a:lnTo>
                  <a:pt x="9916" y="2241966"/>
                </a:lnTo>
                <a:lnTo>
                  <a:pt x="2522" y="2196578"/>
                </a:lnTo>
                <a:lnTo>
                  <a:pt x="0" y="2149729"/>
                </a:lnTo>
                <a:lnTo>
                  <a:pt x="0" y="429894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2737" y="4136008"/>
            <a:ext cx="22339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Развивающая</a:t>
            </a:r>
            <a:endParaRPr sz="1200">
              <a:latin typeface="Times New Roman"/>
              <a:cs typeface="Times New Roman"/>
            </a:endParaRPr>
          </a:p>
          <a:p>
            <a:pPr marL="177800" marR="5080" algn="ctr">
              <a:lnSpc>
                <a:spcPct val="100000"/>
              </a:lnSpc>
            </a:pP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пр</a:t>
            </a:r>
            <a:r>
              <a:rPr sz="1200" b="1" spc="-25" dirty="0">
                <a:solidFill>
                  <a:srgbClr val="5F3A13"/>
                </a:solidFill>
                <a:latin typeface="Times New Roman"/>
                <a:cs typeface="Times New Roman"/>
              </a:rPr>
              <a:t>е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д</a:t>
            </a:r>
            <a:r>
              <a:rPr sz="1200" b="1" spc="5" dirty="0">
                <a:solidFill>
                  <a:srgbClr val="5F3A13"/>
                </a:solidFill>
                <a:latin typeface="Times New Roman"/>
                <a:cs typeface="Times New Roman"/>
              </a:rPr>
              <a:t>м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етн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о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прос</a:t>
            </a:r>
            <a:r>
              <a:rPr sz="1200" b="1" spc="5" dirty="0">
                <a:solidFill>
                  <a:srgbClr val="5F3A13"/>
                </a:solidFill>
                <a:latin typeface="Times New Roman"/>
                <a:cs typeface="Times New Roman"/>
              </a:rPr>
              <a:t>т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ранственн</a:t>
            </a:r>
            <a:r>
              <a:rPr sz="1200" b="1" dirty="0">
                <a:solidFill>
                  <a:srgbClr val="5F3A13"/>
                </a:solidFill>
                <a:latin typeface="Times New Roman"/>
                <a:cs typeface="Times New Roman"/>
              </a:rPr>
              <a:t>ая  </a:t>
            </a:r>
            <a:r>
              <a:rPr sz="12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среда:</a:t>
            </a:r>
            <a:endParaRPr sz="1200">
              <a:latin typeface="Times New Roman"/>
              <a:cs typeface="Times New Roman"/>
            </a:endParaRPr>
          </a:p>
          <a:p>
            <a:pPr marL="12700" marR="363220">
              <a:lnSpc>
                <a:spcPts val="1440"/>
              </a:lnSpc>
              <a:spcBef>
                <a:spcPts val="45"/>
              </a:spcBef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Обеспечивает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 общения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совместной</a:t>
            </a:r>
            <a:endParaRPr sz="1200">
              <a:latin typeface="Times New Roman"/>
              <a:cs typeface="Times New Roman"/>
            </a:endParaRPr>
          </a:p>
          <a:p>
            <a:pPr marL="12700" marR="134620">
              <a:lnSpc>
                <a:spcPts val="1440"/>
              </a:lnSpc>
            </a:pP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деятельности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детей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и</a:t>
            </a:r>
            <a:r>
              <a:rPr sz="1200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взрослых, 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двигательной</a:t>
            </a:r>
            <a:r>
              <a:rPr sz="1200" spc="-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активности,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95"/>
              </a:lnSpc>
            </a:pP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возможности 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для</a:t>
            </a:r>
            <a:r>
              <a:rPr sz="1200" spc="-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уединения</a:t>
            </a:r>
            <a:endParaRPr sz="1200">
              <a:latin typeface="Times New Roman"/>
              <a:cs typeface="Times New Roman"/>
            </a:endParaRPr>
          </a:p>
          <a:p>
            <a:pPr marL="12700" marR="406400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Соответствует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возрастным 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возможностям</a:t>
            </a:r>
            <a:r>
              <a:rPr sz="120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детей</a:t>
            </a:r>
            <a:endParaRPr sz="1200">
              <a:latin typeface="Times New Roman"/>
              <a:cs typeface="Times New Roman"/>
            </a:endParaRPr>
          </a:p>
          <a:p>
            <a:pPr marL="12700" marR="217170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Предполагает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изменений </a:t>
            </a:r>
            <a:r>
              <a:rPr sz="1200" spc="-15" dirty="0">
                <a:solidFill>
                  <a:srgbClr val="5F3A13"/>
                </a:solidFill>
                <a:latin typeface="Times New Roman"/>
                <a:cs typeface="Times New Roman"/>
              </a:rPr>
              <a:t>от </a:t>
            </a: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образовательной  </a:t>
            </a:r>
            <a:r>
              <a:rPr sz="1200" spc="-15" dirty="0">
                <a:solidFill>
                  <a:srgbClr val="5F3A13"/>
                </a:solidFill>
                <a:latin typeface="Times New Roman"/>
                <a:cs typeface="Times New Roman"/>
              </a:rPr>
              <a:t>ситуации</a:t>
            </a:r>
            <a:endParaRPr sz="1200">
              <a:latin typeface="Times New Roman"/>
              <a:cs typeface="Times New Roman"/>
            </a:endParaRPr>
          </a:p>
          <a:p>
            <a:pPr marL="82550" indent="-70485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Доступность,</a:t>
            </a:r>
            <a:r>
              <a:rPr sz="1200" spc="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безопасность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2020" y="4112259"/>
            <a:ext cx="3116579" cy="2745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7750" y="4283709"/>
            <a:ext cx="2835909" cy="2383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4951" y="4143375"/>
            <a:ext cx="2951099" cy="26130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4951" y="4143375"/>
            <a:ext cx="2951480" cy="2613025"/>
          </a:xfrm>
          <a:custGeom>
            <a:avLst/>
            <a:gdLst/>
            <a:ahLst/>
            <a:cxnLst/>
            <a:rect l="l" t="t" r="r" b="b"/>
            <a:pathLst>
              <a:path w="2951479" h="2613025">
                <a:moveTo>
                  <a:pt x="0" y="435482"/>
                </a:moveTo>
                <a:lnTo>
                  <a:pt x="2555" y="388027"/>
                </a:lnTo>
                <a:lnTo>
                  <a:pt x="10043" y="342053"/>
                </a:lnTo>
                <a:lnTo>
                  <a:pt x="22198" y="297826"/>
                </a:lnTo>
                <a:lnTo>
                  <a:pt x="38756" y="255611"/>
                </a:lnTo>
                <a:lnTo>
                  <a:pt x="59450" y="215674"/>
                </a:lnTo>
                <a:lnTo>
                  <a:pt x="84015" y="178280"/>
                </a:lnTo>
                <a:lnTo>
                  <a:pt x="112185" y="143695"/>
                </a:lnTo>
                <a:lnTo>
                  <a:pt x="143695" y="112185"/>
                </a:lnTo>
                <a:lnTo>
                  <a:pt x="178280" y="84015"/>
                </a:lnTo>
                <a:lnTo>
                  <a:pt x="215674" y="59450"/>
                </a:lnTo>
                <a:lnTo>
                  <a:pt x="255611" y="38756"/>
                </a:lnTo>
                <a:lnTo>
                  <a:pt x="297826" y="22198"/>
                </a:lnTo>
                <a:lnTo>
                  <a:pt x="342053" y="10043"/>
                </a:lnTo>
                <a:lnTo>
                  <a:pt x="388027" y="2555"/>
                </a:lnTo>
                <a:lnTo>
                  <a:pt x="435482" y="0"/>
                </a:lnTo>
                <a:lnTo>
                  <a:pt x="2515616" y="0"/>
                </a:lnTo>
                <a:lnTo>
                  <a:pt x="2563071" y="2555"/>
                </a:lnTo>
                <a:lnTo>
                  <a:pt x="2609045" y="10043"/>
                </a:lnTo>
                <a:lnTo>
                  <a:pt x="2653272" y="22198"/>
                </a:lnTo>
                <a:lnTo>
                  <a:pt x="2695487" y="38756"/>
                </a:lnTo>
                <a:lnTo>
                  <a:pt x="2735424" y="59450"/>
                </a:lnTo>
                <a:lnTo>
                  <a:pt x="2772818" y="84015"/>
                </a:lnTo>
                <a:lnTo>
                  <a:pt x="2807403" y="112185"/>
                </a:lnTo>
                <a:lnTo>
                  <a:pt x="2838913" y="143695"/>
                </a:lnTo>
                <a:lnTo>
                  <a:pt x="2867083" y="178280"/>
                </a:lnTo>
                <a:lnTo>
                  <a:pt x="2891648" y="215674"/>
                </a:lnTo>
                <a:lnTo>
                  <a:pt x="2912342" y="255611"/>
                </a:lnTo>
                <a:lnTo>
                  <a:pt x="2928900" y="297826"/>
                </a:lnTo>
                <a:lnTo>
                  <a:pt x="2941055" y="342053"/>
                </a:lnTo>
                <a:lnTo>
                  <a:pt x="2948543" y="388027"/>
                </a:lnTo>
                <a:lnTo>
                  <a:pt x="2951099" y="435482"/>
                </a:lnTo>
                <a:lnTo>
                  <a:pt x="2951099" y="2177516"/>
                </a:lnTo>
                <a:lnTo>
                  <a:pt x="2948543" y="2224970"/>
                </a:lnTo>
                <a:lnTo>
                  <a:pt x="2941055" y="2270943"/>
                </a:lnTo>
                <a:lnTo>
                  <a:pt x="2928900" y="2315171"/>
                </a:lnTo>
                <a:lnTo>
                  <a:pt x="2912342" y="2357387"/>
                </a:lnTo>
                <a:lnTo>
                  <a:pt x="2891648" y="2397325"/>
                </a:lnTo>
                <a:lnTo>
                  <a:pt x="2867083" y="2434722"/>
                </a:lnTo>
                <a:lnTo>
                  <a:pt x="2838913" y="2469309"/>
                </a:lnTo>
                <a:lnTo>
                  <a:pt x="2807403" y="2500822"/>
                </a:lnTo>
                <a:lnTo>
                  <a:pt x="2772818" y="2528996"/>
                </a:lnTo>
                <a:lnTo>
                  <a:pt x="2735424" y="2553564"/>
                </a:lnTo>
                <a:lnTo>
                  <a:pt x="2695487" y="2574261"/>
                </a:lnTo>
                <a:lnTo>
                  <a:pt x="2653272" y="2590821"/>
                </a:lnTo>
                <a:lnTo>
                  <a:pt x="2609045" y="2602978"/>
                </a:lnTo>
                <a:lnTo>
                  <a:pt x="2563071" y="2610468"/>
                </a:lnTo>
                <a:lnTo>
                  <a:pt x="2515616" y="2613023"/>
                </a:lnTo>
                <a:lnTo>
                  <a:pt x="435482" y="2613023"/>
                </a:lnTo>
                <a:lnTo>
                  <a:pt x="388027" y="2610468"/>
                </a:lnTo>
                <a:lnTo>
                  <a:pt x="342053" y="2602978"/>
                </a:lnTo>
                <a:lnTo>
                  <a:pt x="297826" y="2590821"/>
                </a:lnTo>
                <a:lnTo>
                  <a:pt x="255611" y="2574261"/>
                </a:lnTo>
                <a:lnTo>
                  <a:pt x="215674" y="2553564"/>
                </a:lnTo>
                <a:lnTo>
                  <a:pt x="178280" y="2528996"/>
                </a:lnTo>
                <a:lnTo>
                  <a:pt x="143695" y="2500822"/>
                </a:lnTo>
                <a:lnTo>
                  <a:pt x="112185" y="2469309"/>
                </a:lnTo>
                <a:lnTo>
                  <a:pt x="84015" y="2434722"/>
                </a:lnTo>
                <a:lnTo>
                  <a:pt x="59450" y="2397325"/>
                </a:lnTo>
                <a:lnTo>
                  <a:pt x="38756" y="2357387"/>
                </a:lnTo>
                <a:lnTo>
                  <a:pt x="22198" y="2315171"/>
                </a:lnTo>
                <a:lnTo>
                  <a:pt x="10043" y="2270943"/>
                </a:lnTo>
                <a:lnTo>
                  <a:pt x="2555" y="2224970"/>
                </a:lnTo>
                <a:lnTo>
                  <a:pt x="0" y="2177516"/>
                </a:lnTo>
                <a:lnTo>
                  <a:pt x="0" y="435482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28184" y="4221088"/>
            <a:ext cx="2736304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5F3A13"/>
                </a:solidFill>
                <a:latin typeface="Times New Roman"/>
                <a:cs typeface="Times New Roman"/>
              </a:rPr>
              <a:t>Кадровые:</a:t>
            </a:r>
            <a:endParaRPr sz="1300" dirty="0">
              <a:latin typeface="Times New Roman"/>
              <a:cs typeface="Times New Roman"/>
            </a:endParaRPr>
          </a:p>
          <a:p>
            <a:pPr marL="499109">
              <a:lnSpc>
                <a:spcPct val="100000"/>
              </a:lnSpc>
            </a:pPr>
            <a:r>
              <a:rPr sz="1300" b="1" dirty="0">
                <a:solidFill>
                  <a:srgbClr val="5F3A13"/>
                </a:solidFill>
                <a:latin typeface="Times New Roman"/>
                <a:cs typeface="Times New Roman"/>
              </a:rPr>
              <a:t>в </a:t>
            </a:r>
            <a:r>
              <a:rPr sz="1300" b="1" spc="-30" dirty="0">
                <a:solidFill>
                  <a:srgbClr val="5F3A13"/>
                </a:solidFill>
                <a:latin typeface="Times New Roman"/>
                <a:cs typeface="Times New Roman"/>
              </a:rPr>
              <a:t>МБДОУ</a:t>
            </a:r>
            <a:r>
              <a:rPr sz="13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b="1" spc="-15" dirty="0">
                <a:solidFill>
                  <a:srgbClr val="5F3A13"/>
                </a:solidFill>
                <a:latin typeface="Times New Roman"/>
                <a:cs typeface="Times New Roman"/>
              </a:rPr>
              <a:t>работают: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F3A13"/>
                </a:solidFill>
                <a:latin typeface="Times New Roman"/>
                <a:cs typeface="Times New Roman"/>
              </a:rPr>
              <a:t>Педагоги</a:t>
            </a:r>
            <a:r>
              <a:rPr sz="1200" spc="-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5F3A13"/>
                </a:solidFill>
                <a:latin typeface="Times New Roman"/>
                <a:cs typeface="Times New Roman"/>
              </a:rPr>
              <a:t>первой</a:t>
            </a:r>
            <a:endParaRPr sz="1200" b="1" i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spc="-5" dirty="0">
                <a:solidFill>
                  <a:srgbClr val="5F3A13"/>
                </a:solidFill>
                <a:latin typeface="Times New Roman"/>
                <a:cs typeface="Times New Roman"/>
              </a:rPr>
              <a:t>квалификационной </a:t>
            </a:r>
            <a:r>
              <a:rPr sz="1200" b="1" i="1" spc="-10" dirty="0" err="1">
                <a:solidFill>
                  <a:srgbClr val="5F3A13"/>
                </a:solidFill>
                <a:latin typeface="Times New Roman"/>
                <a:cs typeface="Times New Roman"/>
              </a:rPr>
              <a:t>категории</a:t>
            </a:r>
            <a:r>
              <a:rPr sz="1200" b="1" i="1" spc="-5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lang="ru-RU" sz="1200" b="1" i="1" spc="-50" dirty="0" smtClean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lang="ru-RU" sz="1200" spc="-50" dirty="0" smtClean="0">
                <a:solidFill>
                  <a:srgbClr val="5F3A13"/>
                </a:solidFill>
                <a:latin typeface="Times New Roman"/>
                <a:cs typeface="Times New Roman"/>
              </a:rPr>
              <a:t>-1человек  (</a:t>
            </a:r>
            <a:r>
              <a:rPr lang="ru-RU" sz="1200" dirty="0" smtClean="0">
                <a:solidFill>
                  <a:srgbClr val="5F3A13"/>
                </a:solidFill>
                <a:latin typeface="Times New Roman"/>
                <a:cs typeface="Times New Roman"/>
              </a:rPr>
              <a:t>15</a:t>
            </a:r>
            <a:r>
              <a:rPr sz="1200" dirty="0" smtClean="0">
                <a:solidFill>
                  <a:srgbClr val="5F3A13"/>
                </a:solidFill>
                <a:latin typeface="Times New Roman"/>
                <a:cs typeface="Times New Roman"/>
              </a:rPr>
              <a:t>%</a:t>
            </a:r>
            <a:r>
              <a:rPr lang="ru-RU" sz="1200" dirty="0" smtClean="0">
                <a:solidFill>
                  <a:srgbClr val="5F3A13"/>
                </a:solidFill>
                <a:latin typeface="Times New Roman"/>
                <a:cs typeface="Times New Roman"/>
              </a:rPr>
              <a:t>), 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соответствие занимаемой должности – 1,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 err="1">
                <a:solidFill>
                  <a:srgbClr val="5F3A13"/>
                </a:solidFill>
                <a:latin typeface="Times New Roman"/>
                <a:cs typeface="Times New Roman"/>
              </a:rPr>
              <a:t>Наличие</a:t>
            </a:r>
            <a:r>
              <a:rPr sz="1200" b="1" spc="-1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 err="1" smtClean="0">
                <a:solidFill>
                  <a:srgbClr val="5F3A13"/>
                </a:solidFill>
                <a:latin typeface="Times New Roman"/>
                <a:cs typeface="Times New Roman"/>
              </a:rPr>
              <a:t>специалистов</a:t>
            </a:r>
            <a:r>
              <a:rPr sz="1200" b="1" spc="-10" dirty="0" smtClean="0">
                <a:solidFill>
                  <a:srgbClr val="5F3A13"/>
                </a:solidFill>
                <a:latin typeface="Times New Roman"/>
                <a:cs typeface="Times New Roman"/>
              </a:rPr>
              <a:t>:</a:t>
            </a:r>
            <a:r>
              <a:rPr lang="ru-RU" sz="1200" b="1" spc="-10" dirty="0" smtClean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5F3A13"/>
                </a:solidFill>
                <a:latin typeface="Times New Roman"/>
                <a:cs typeface="Times New Roman"/>
              </a:rPr>
              <a:t>музыкальный </a:t>
            </a:r>
            <a:endParaRPr sz="1200" dirty="0">
              <a:latin typeface="Times New Roman"/>
              <a:cs typeface="Times New Roman"/>
            </a:endParaRPr>
          </a:p>
          <a:p>
            <a:pPr marL="12700" marR="264160">
              <a:lnSpc>
                <a:spcPct val="100000"/>
              </a:lnSpc>
              <a:buChar char="-"/>
              <a:tabLst>
                <a:tab pos="109220" algn="l"/>
              </a:tabLst>
            </a:pPr>
            <a:r>
              <a:rPr sz="1200" spc="-15" dirty="0" err="1" smtClean="0">
                <a:solidFill>
                  <a:srgbClr val="5F3A13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sz="1200" spc="-15" dirty="0" smtClean="0">
                <a:solidFill>
                  <a:srgbClr val="5F3A13"/>
                </a:solidFill>
                <a:latin typeface="Times New Roman"/>
                <a:cs typeface="Times New Roman"/>
              </a:rPr>
              <a:t>,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90309" y="660400"/>
            <a:ext cx="2828290" cy="32626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6350" y="777240"/>
            <a:ext cx="2682240" cy="29781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2225" y="692150"/>
            <a:ext cx="2663825" cy="30972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2225" y="692150"/>
            <a:ext cx="2663825" cy="3097530"/>
          </a:xfrm>
          <a:custGeom>
            <a:avLst/>
            <a:gdLst/>
            <a:ahLst/>
            <a:cxnLst/>
            <a:rect l="l" t="t" r="r" b="b"/>
            <a:pathLst>
              <a:path w="2663825" h="3097529">
                <a:moveTo>
                  <a:pt x="0" y="234441"/>
                </a:moveTo>
                <a:lnTo>
                  <a:pt x="4765" y="187212"/>
                </a:lnTo>
                <a:lnTo>
                  <a:pt x="18432" y="143214"/>
                </a:lnTo>
                <a:lnTo>
                  <a:pt x="40056" y="103392"/>
                </a:lnTo>
                <a:lnTo>
                  <a:pt x="68691" y="68691"/>
                </a:lnTo>
                <a:lnTo>
                  <a:pt x="103392" y="40056"/>
                </a:lnTo>
                <a:lnTo>
                  <a:pt x="143214" y="18432"/>
                </a:lnTo>
                <a:lnTo>
                  <a:pt x="187212" y="4765"/>
                </a:lnTo>
                <a:lnTo>
                  <a:pt x="234442" y="0"/>
                </a:lnTo>
                <a:lnTo>
                  <a:pt x="2429382" y="0"/>
                </a:lnTo>
                <a:lnTo>
                  <a:pt x="2476612" y="4765"/>
                </a:lnTo>
                <a:lnTo>
                  <a:pt x="2520610" y="18432"/>
                </a:lnTo>
                <a:lnTo>
                  <a:pt x="2560432" y="40056"/>
                </a:lnTo>
                <a:lnTo>
                  <a:pt x="2595133" y="68691"/>
                </a:lnTo>
                <a:lnTo>
                  <a:pt x="2623768" y="103392"/>
                </a:lnTo>
                <a:lnTo>
                  <a:pt x="2645392" y="143214"/>
                </a:lnTo>
                <a:lnTo>
                  <a:pt x="2659059" y="187212"/>
                </a:lnTo>
                <a:lnTo>
                  <a:pt x="2663825" y="234441"/>
                </a:lnTo>
                <a:lnTo>
                  <a:pt x="2663825" y="2862707"/>
                </a:lnTo>
                <a:lnTo>
                  <a:pt x="2659059" y="2909972"/>
                </a:lnTo>
                <a:lnTo>
                  <a:pt x="2645392" y="2953988"/>
                </a:lnTo>
                <a:lnTo>
                  <a:pt x="2623768" y="2993812"/>
                </a:lnTo>
                <a:lnTo>
                  <a:pt x="2595133" y="3028505"/>
                </a:lnTo>
                <a:lnTo>
                  <a:pt x="2560432" y="3057126"/>
                </a:lnTo>
                <a:lnTo>
                  <a:pt x="2520610" y="3078734"/>
                </a:lnTo>
                <a:lnTo>
                  <a:pt x="2476612" y="3092388"/>
                </a:lnTo>
                <a:lnTo>
                  <a:pt x="2429382" y="3097149"/>
                </a:lnTo>
                <a:lnTo>
                  <a:pt x="234442" y="3097276"/>
                </a:lnTo>
                <a:lnTo>
                  <a:pt x="187212" y="3092388"/>
                </a:lnTo>
                <a:lnTo>
                  <a:pt x="143214" y="3078734"/>
                </a:lnTo>
                <a:lnTo>
                  <a:pt x="103392" y="3057126"/>
                </a:lnTo>
                <a:lnTo>
                  <a:pt x="68691" y="3028505"/>
                </a:lnTo>
                <a:lnTo>
                  <a:pt x="40056" y="2993812"/>
                </a:lnTo>
                <a:lnTo>
                  <a:pt x="18432" y="2953988"/>
                </a:lnTo>
                <a:lnTo>
                  <a:pt x="4765" y="2909972"/>
                </a:lnTo>
                <a:lnTo>
                  <a:pt x="0" y="2862707"/>
                </a:lnTo>
                <a:lnTo>
                  <a:pt x="0" y="234441"/>
                </a:lnTo>
                <a:close/>
              </a:path>
            </a:pathLst>
          </a:custGeom>
          <a:ln w="9999">
            <a:solidFill>
              <a:srgbClr val="C39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20433" y="836295"/>
            <a:ext cx="228409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5F3A13"/>
                </a:solidFill>
                <a:latin typeface="Times New Roman"/>
                <a:cs typeface="Times New Roman"/>
              </a:rPr>
              <a:t>Финансовые</a:t>
            </a:r>
            <a:endParaRPr sz="1300" dirty="0">
              <a:latin typeface="Times New Roman"/>
              <a:cs typeface="Times New Roman"/>
            </a:endParaRPr>
          </a:p>
          <a:p>
            <a:pPr marL="149860" marR="58419" algn="ctr">
              <a:lnSpc>
                <a:spcPct val="100000"/>
              </a:lnSpc>
            </a:pPr>
            <a:r>
              <a:rPr sz="1300" i="1" spc="-10" dirty="0">
                <a:solidFill>
                  <a:srgbClr val="5F3A13"/>
                </a:solidFill>
                <a:latin typeface="Times New Roman"/>
                <a:cs typeface="Times New Roman"/>
              </a:rPr>
              <a:t>Обеспечивают</a:t>
            </a:r>
            <a:r>
              <a:rPr sz="1300" i="1" spc="-5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5F3A13"/>
                </a:solidFill>
                <a:latin typeface="Times New Roman"/>
                <a:cs typeface="Times New Roman"/>
              </a:rPr>
              <a:t>возможность  </a:t>
            </a:r>
            <a:r>
              <a:rPr sz="1300" i="1" spc="-5" dirty="0">
                <a:solidFill>
                  <a:srgbClr val="5F3A13"/>
                </a:solidFill>
                <a:latin typeface="Times New Roman"/>
                <a:cs typeface="Times New Roman"/>
              </a:rPr>
              <a:t>выполнения </a:t>
            </a:r>
            <a:r>
              <a:rPr sz="1300" i="1" spc="-10" dirty="0">
                <a:solidFill>
                  <a:srgbClr val="5F3A13"/>
                </a:solidFill>
                <a:latin typeface="Times New Roman"/>
                <a:cs typeface="Times New Roman"/>
              </a:rPr>
              <a:t>требований  </a:t>
            </a:r>
            <a:r>
              <a:rPr sz="1300" i="1" dirty="0">
                <a:solidFill>
                  <a:srgbClr val="5F3A13"/>
                </a:solidFill>
                <a:latin typeface="Times New Roman"/>
                <a:cs typeface="Times New Roman"/>
              </a:rPr>
              <a:t>Стандарта</a:t>
            </a: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Гарантия</a:t>
            </a:r>
            <a:r>
              <a:rPr sz="1300" spc="-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бесплатного</a:t>
            </a:r>
            <a:endParaRPr sz="1300" dirty="0">
              <a:latin typeface="Times New Roman"/>
              <a:cs typeface="Times New Roman"/>
            </a:endParaRPr>
          </a:p>
          <a:p>
            <a:pPr marL="355600" marR="59055" indent="-12700">
              <a:lnSpc>
                <a:spcPct val="100000"/>
              </a:lnSpc>
            </a:pP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дошкольного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образования  за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счет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средств 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бюджетов  бюджетной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системы </a:t>
            </a:r>
            <a:r>
              <a:rPr sz="1300" spc="-15" dirty="0">
                <a:solidFill>
                  <a:srgbClr val="5F3A13"/>
                </a:solidFill>
                <a:latin typeface="Times New Roman"/>
                <a:cs typeface="Times New Roman"/>
              </a:rPr>
              <a:t>РФ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в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муниципальных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организациях</a:t>
            </a:r>
            <a:endParaRPr sz="1300" dirty="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осуществляется на основе 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нормативов,</a:t>
            </a:r>
            <a:r>
              <a:rPr sz="1300" spc="-4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определяемых 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органами </a:t>
            </a:r>
            <a:r>
              <a:rPr sz="1300" spc="-10" dirty="0">
                <a:solidFill>
                  <a:srgbClr val="5F3A13"/>
                </a:solidFill>
                <a:latin typeface="Times New Roman"/>
                <a:cs typeface="Times New Roman"/>
              </a:rPr>
              <a:t>государственной  </a:t>
            </a:r>
            <a:r>
              <a:rPr sz="1300" spc="-5" dirty="0">
                <a:solidFill>
                  <a:srgbClr val="5F3A13"/>
                </a:solidFill>
                <a:latin typeface="Times New Roman"/>
                <a:cs typeface="Times New Roman"/>
              </a:rPr>
              <a:t>власти</a:t>
            </a:r>
            <a:r>
              <a:rPr sz="1300" spc="-3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5F3A13"/>
                </a:solidFill>
                <a:latin typeface="Times New Roman"/>
                <a:cs typeface="Times New Roman"/>
              </a:rPr>
              <a:t>УР</a:t>
            </a:r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9065"/>
            <a:ext cx="2698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824355" algn="l"/>
              </a:tabLst>
            </a:pP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692696"/>
            <a:ext cx="8064896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Для того, чтобы реализовать Программу ДОУ имеется необходимое ресурсное обеспечение. Материально – техническая база – это группы дошкольного учреждения с предметно – пространственной развивающей средой в соответствии с реализуемыми программами в до школьном учреждении и специализированными помещениями для развития детей и укрепления их психофизического здоровья.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8" y="260648"/>
            <a:ext cx="763284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7030A0"/>
                </a:solidFill>
                <a:latin typeface="Times New Roman"/>
                <a:cs typeface="Times New Roman"/>
              </a:rPr>
              <a:t>В </a:t>
            </a:r>
            <a:r>
              <a:rPr sz="2400" b="1" u="sng" spc="-15" dirty="0">
                <a:solidFill>
                  <a:srgbClr val="7030A0"/>
                </a:solidFill>
                <a:latin typeface="Times New Roman"/>
                <a:cs typeface="Times New Roman"/>
              </a:rPr>
              <a:t>детском </a:t>
            </a:r>
            <a:r>
              <a:rPr sz="2400" b="1" u="sng" spc="5" dirty="0">
                <a:solidFill>
                  <a:srgbClr val="7030A0"/>
                </a:solidFill>
                <a:latin typeface="Times New Roman"/>
                <a:cs typeface="Times New Roman"/>
              </a:rPr>
              <a:t>саду </a:t>
            </a:r>
            <a:r>
              <a:rPr sz="2400" b="1" u="sng" spc="-10" dirty="0" err="1">
                <a:solidFill>
                  <a:srgbClr val="7030A0"/>
                </a:solidFill>
                <a:latin typeface="Times New Roman"/>
                <a:cs typeface="Times New Roman"/>
              </a:rPr>
              <a:t>работает</a:t>
            </a:r>
            <a:r>
              <a:rPr sz="2400" b="1" u="sng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/>
                <a:cs typeface="Times New Roman"/>
              </a:rPr>
              <a:t>5 </a:t>
            </a:r>
            <a:r>
              <a:rPr sz="2400" b="1" u="sng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b="1" u="sng" spc="-25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педагог</a:t>
            </a:r>
            <a:r>
              <a:rPr lang="ru-RU" sz="2400" b="1" u="sng" spc="-25" dirty="0" smtClean="0">
                <a:solidFill>
                  <a:srgbClr val="7030A0"/>
                </a:solidFill>
                <a:latin typeface="Times New Roman"/>
                <a:cs typeface="Times New Roman"/>
              </a:rPr>
              <a:t>а</a:t>
            </a:r>
            <a:r>
              <a:rPr sz="2400" b="1" u="sng" spc="-25" dirty="0" smtClean="0">
                <a:solidFill>
                  <a:srgbClr val="7030A0"/>
                </a:solidFill>
                <a:latin typeface="Times New Roman"/>
                <a:cs typeface="Times New Roman"/>
              </a:rPr>
              <a:t>, </a:t>
            </a:r>
            <a:r>
              <a:rPr sz="2400" b="1" u="sng" spc="-5" dirty="0">
                <a:solidFill>
                  <a:srgbClr val="7030A0"/>
                </a:solidFill>
                <a:latin typeface="Times New Roman"/>
                <a:cs typeface="Times New Roman"/>
              </a:rPr>
              <a:t>из них:  </a:t>
            </a:r>
            <a:endParaRPr lang="ru-RU" sz="2400" b="1" u="sng" spc="-5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Воспитатели</a:t>
            </a:r>
            <a:r>
              <a:rPr sz="240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–</a:t>
            </a:r>
            <a:r>
              <a:rPr sz="2400" spc="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4</a:t>
            </a:r>
          </a:p>
          <a:p>
            <a:pPr marL="12700">
              <a:lnSpc>
                <a:spcPct val="100000"/>
              </a:lnSpc>
            </a:pPr>
            <a:r>
              <a:rPr sz="2400" spc="-10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Музыкальный</a:t>
            </a:r>
            <a:r>
              <a:rPr sz="240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030A0"/>
                </a:solidFill>
                <a:latin typeface="Times New Roman"/>
                <a:cs typeface="Times New Roman"/>
              </a:rPr>
              <a:t>руководитель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–</a:t>
            </a:r>
            <a:r>
              <a:rPr sz="2400" spc="9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3808" y="3068960"/>
            <a:ext cx="5904000" cy="35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altLang="ru-RU" sz="2800" b="1" cap="none" dirty="0" smtClean="0">
                <a:ln/>
                <a:solidFill>
                  <a:schemeClr val="accent3"/>
                </a:solidFill>
              </a:rPr>
              <a:t>Образовательная программа ДОО </a:t>
            </a:r>
            <a:br>
              <a:rPr lang="ru-RU" altLang="ru-RU" sz="2800" b="1" cap="none" dirty="0" smtClean="0">
                <a:ln/>
                <a:solidFill>
                  <a:schemeClr val="accent3"/>
                </a:solidFill>
              </a:rPr>
            </a:br>
            <a:r>
              <a:rPr lang="ru-RU" altLang="ru-RU" sz="2800" b="1" cap="none" dirty="0" smtClean="0">
                <a:ln/>
                <a:solidFill>
                  <a:schemeClr val="accent3"/>
                </a:solidFill>
              </a:rPr>
              <a:t>включает три основных раздела:</a:t>
            </a:r>
            <a:endParaRPr lang="en-US" altLang="ru-RU" sz="2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57224" y="250030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500166" y="2708920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785786" y="392906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rgbClr val="FF0000"/>
                </a:solidFill>
              </a:rPr>
              <a:t>Содержание целевого раздела: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500990" cy="521497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Целевой раздел </a:t>
            </a:r>
            <a:r>
              <a:rPr lang="ru-RU" dirty="0" smtClean="0">
                <a:solidFill>
                  <a:srgbClr val="7030A0"/>
                </a:solidFill>
              </a:rPr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98189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200" b="1" i="1" cap="none" dirty="0" smtClean="0">
                <a:ln/>
                <a:solidFill>
                  <a:schemeClr val="accent3"/>
                </a:solidFill>
              </a:rPr>
              <a:t>Целевые ориентиры образования </a:t>
            </a:r>
            <a:br>
              <a:rPr lang="ru-RU" sz="2200" b="1" i="1" cap="none" dirty="0" smtClean="0">
                <a:ln/>
                <a:solidFill>
                  <a:schemeClr val="accent3"/>
                </a:solidFill>
              </a:rPr>
            </a:br>
            <a:r>
              <a:rPr lang="ru-RU" sz="2200" b="1" i="1" cap="none" dirty="0" smtClean="0">
                <a:ln/>
                <a:solidFill>
                  <a:schemeClr val="accent3"/>
                </a:solidFill>
              </a:rPr>
              <a:t>в младенческом и раннем возрасте: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692696"/>
            <a:ext cx="8572560" cy="61653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У ребенка развита крупная моторика, он стремится осваивать раз- личные виды движений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(бег, лазанье, перешагивание и пр.). С интересом участвует в подвижных играх с простым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содержанием, несложными движениями.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00132" cy="959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200" b="1" i="1" cap="none" dirty="0" smtClean="0">
                <a:ln/>
                <a:solidFill>
                  <a:schemeClr val="accent3"/>
                </a:solidFill>
              </a:rPr>
              <a:t>Целевые ориентиры </a:t>
            </a:r>
            <a:br>
              <a:rPr lang="ru-RU" sz="2200" b="1" i="1" cap="none" dirty="0" smtClean="0">
                <a:ln/>
                <a:solidFill>
                  <a:schemeClr val="accent3"/>
                </a:solidFill>
              </a:rPr>
            </a:br>
            <a:r>
              <a:rPr lang="ru-RU" sz="2200" b="1" i="1" cap="none" dirty="0" smtClean="0">
                <a:ln/>
                <a:solidFill>
                  <a:schemeClr val="accent3"/>
                </a:solidFill>
              </a:rPr>
              <a:t>на этапе завершения дошкольного образования: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01122" cy="578647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Проявляет </a:t>
            </a:r>
            <a:r>
              <a:rPr lang="ru-RU" sz="1300" b="1" dirty="0" err="1" smtClean="0"/>
              <a:t>эмпатию</a:t>
            </a:r>
            <a:r>
              <a:rPr lang="ru-RU" sz="1300" b="1" dirty="0" smtClean="0"/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Проявляет умение слышать других и стремление быть понятым другими.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70C0"/>
                </a:solidFill>
              </a:rPr>
              <a:t>      складываются предпосылки грамотности.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72494" cy="6143668"/>
          </a:xfrm>
        </p:spPr>
        <p:txBody>
          <a:bodyPr>
            <a:normAutofit fontScale="550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Проявляет ответственность за начатое дело.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700" b="1" dirty="0" err="1" smtClean="0"/>
              <a:t>гендерные</a:t>
            </a:r>
            <a:r>
              <a:rPr lang="ru-RU" sz="2700" b="1" dirty="0" smtClean="0"/>
              <a:t> ориентации, проявляет уважение к своему и противоположному полу.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5305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Уважаемые родители!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Вашему вниманию представляется презентация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Образовательной программы дошкольного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образовательного учреждения филиал МБДОУ детский сад № 7 в </a:t>
            </a:r>
            <a:r>
              <a:rPr lang="ru-RU" b="1" dirty="0" err="1" smtClean="0">
                <a:solidFill>
                  <a:srgbClr val="7030A0"/>
                </a:solidFill>
              </a:rPr>
              <a:t>с.Н.Бирагзанг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Nbiragzang.irdou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</a:rPr>
              <a:t>ru</a:t>
            </a:r>
            <a:r>
              <a:rPr lang="ru-RU" b="1" dirty="0" smtClean="0">
                <a:solidFill>
                  <a:srgbClr val="7030A0"/>
                </a:solidFill>
              </a:rPr>
              <a:t>– здесь вы можете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ознакомиться с содержанием программы.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Содержательный раздел: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54024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Содержательный раздел </a:t>
            </a:r>
            <a:r>
              <a:rPr lang="ru-RU" dirty="0" smtClean="0"/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dirty="0" smtClean="0"/>
              <a:t> В него входит: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>
              <a:buNone/>
            </a:pPr>
            <a:r>
              <a:rPr lang="ru-RU" dirty="0" smtClean="0"/>
              <a:t>- описание вариативных форм, способов, методов и средств реализации программы;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по профессиональной коррекции нарушений развития детей;</a:t>
            </a:r>
          </a:p>
          <a:p>
            <a:pPr algn="just">
              <a:buNone/>
            </a:pPr>
            <a:r>
              <a:rPr lang="ru-RU" dirty="0" smtClean="0"/>
              <a:t>- особенности 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dirty="0" smtClean="0"/>
              <a:t>- взаимодействие с социальными институтами детства;</a:t>
            </a:r>
          </a:p>
          <a:p>
            <a:pPr algn="just">
              <a:buNone/>
            </a:pPr>
            <a:r>
              <a:rPr lang="ru-RU" dirty="0" smtClean="0"/>
              <a:t>- вариативная часть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90" name="AutoShape 14"/>
          <p:cNvCxnSpPr>
            <a:cxnSpLocks noChangeShapeType="1"/>
            <a:endCxn id="24580" idx="2"/>
          </p:cNvCxnSpPr>
          <p:nvPr/>
        </p:nvCxnSpPr>
        <p:spPr bwMode="auto">
          <a:xfrm>
            <a:off x="4535488" y="25638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124744"/>
          <a:ext cx="7920879" cy="5205985"/>
        </p:xfrm>
        <a:graphic>
          <a:graphicData uri="http://schemas.openxmlformats.org/drawingml/2006/table">
            <a:tbl>
              <a:tblPr/>
              <a:tblGrid>
                <a:gridCol w="2952328"/>
                <a:gridCol w="2570214"/>
                <a:gridCol w="2398337"/>
              </a:tblGrid>
              <a:tr h="128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Организованная образовательная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Образовательная деятельность, осуществляемая в ходе режимных моментов и специально организованных мероприятий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Свободная (нерегламентированная) деятельность воспитанников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2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ООД (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индивидуальные,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подгрупповые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групповые)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НОД  комплексные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интегрированные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Целевая прогулки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Экскурсии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Тематические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встречи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(гостиные)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Викторины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Конкурсы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Презентации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Спортивные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интеллектуальные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марафоны,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олимпиады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Дежурства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Коллективный труд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Игры, где замысел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принадлежит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педагогу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дидактические,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сюжетно-ролевые,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подвижные,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театрализованные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 др.)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литературы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Тематические досуги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Театрализованные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представления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Спонтанная игровая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Свободная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творческая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продуктивная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Рассматривание книг,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иллюстраций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 т.п.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Самостоятельная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двигательная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активность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Уединение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213946"/>
            <a:ext cx="88204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Формы, способы, методы и средства реализации ООП ДО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реализации Программы.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Направления вариативной части программы: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411760" y="1556792"/>
            <a:ext cx="400052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2400" b="1" dirty="0" smtClean="0"/>
              <a:t>1. РЕГИОНАЛЬНЫЙ </a:t>
            </a:r>
          </a:p>
          <a:p>
            <a:pPr algn="r"/>
            <a:r>
              <a:rPr lang="ru-RU" sz="2400" b="1" dirty="0" smtClean="0"/>
              <a:t>КОМПОНЕНТ</a:t>
            </a:r>
            <a:endParaRPr lang="ru-RU" sz="24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451848" y="3501008"/>
            <a:ext cx="3960440" cy="251173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2. ОСВОЕНИЕ</a:t>
            </a:r>
          </a:p>
          <a:p>
            <a:pPr algn="ctr"/>
            <a:r>
              <a:rPr lang="ru-RU" sz="2000" b="1" dirty="0" smtClean="0"/>
              <a:t>И ВНЕДРЕНИЕ </a:t>
            </a:r>
          </a:p>
          <a:p>
            <a:pPr algn="ctr"/>
            <a:r>
              <a:rPr lang="ru-RU" sz="2000" b="1" dirty="0" smtClean="0"/>
              <a:t>ТЕХНОЛОГИИ</a:t>
            </a:r>
          </a:p>
          <a:p>
            <a:pPr algn="ctr"/>
            <a:r>
              <a:rPr lang="ru-RU" sz="2000" b="1" dirty="0" smtClean="0"/>
              <a:t>ЭФФЕКТИВНОЙ</a:t>
            </a:r>
          </a:p>
          <a:p>
            <a:pPr algn="ctr"/>
            <a:r>
              <a:rPr lang="ru-RU" sz="2000" b="1" dirty="0" smtClean="0"/>
              <a:t> СОЦИАЛИЗАЦИИ </a:t>
            </a:r>
          </a:p>
          <a:p>
            <a:pPr algn="ctr"/>
            <a:r>
              <a:rPr lang="ru-RU" sz="2000" b="1" dirty="0" smtClean="0"/>
              <a:t>ДОШКОЛЬНИКОВ</a:t>
            </a:r>
            <a:endParaRPr lang="ru-RU" sz="20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700251" y="1507848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428596" y="2214554"/>
            <a:ext cx="7929618" cy="157163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714348" y="2285992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434747" y="1446850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428596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428596" y="5373216"/>
            <a:ext cx="7929618" cy="134193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214414" y="3929066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000100" y="5451036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rgbClr val="7030A0"/>
                </a:solidFill>
              </a:rPr>
              <a:t>Содержание </a:t>
            </a:r>
            <a:br>
              <a:rPr lang="ru-RU" sz="3200" b="1" cap="none" dirty="0" smtClean="0">
                <a:ln/>
                <a:solidFill>
                  <a:srgbClr val="7030A0"/>
                </a:solidFill>
              </a:rPr>
            </a:br>
            <a:r>
              <a:rPr lang="ru-RU" sz="3200" b="1" cap="none" dirty="0" smtClean="0">
                <a:ln/>
                <a:solidFill>
                  <a:srgbClr val="7030A0"/>
                </a:solidFill>
              </a:rPr>
              <a:t>организационного раздела:</a:t>
            </a:r>
            <a:endParaRPr lang="ru-RU" b="1" cap="none" dirty="0">
              <a:ln/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организация режима пребывания детей в ДОО;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501008"/>
            <a:ext cx="8820472" cy="312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Cambria" pitchFamily="18" charset="0"/>
              </a:rPr>
              <a:t>Филиал муниципальное бюджетное дошкольное   образовательное учреждение </a:t>
            </a:r>
          </a:p>
          <a:p>
            <a:pPr algn="ctr">
              <a:lnSpc>
                <a:spcPct val="170000"/>
              </a:lnSpc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altLang="ru-RU" sz="1600" b="1" dirty="0" smtClean="0">
                <a:solidFill>
                  <a:srgbClr val="7030A0"/>
                </a:solidFill>
                <a:latin typeface="Cambria" pitchFamily="18" charset="0"/>
              </a:rPr>
              <a:t>детский сад  № 7 г.Алагир в </a:t>
            </a:r>
            <a:r>
              <a:rPr lang="ru-RU" altLang="ru-RU" sz="1600" b="1" dirty="0" err="1" smtClean="0">
                <a:solidFill>
                  <a:srgbClr val="7030A0"/>
                </a:solidFill>
                <a:latin typeface="Cambria" pitchFamily="18" charset="0"/>
              </a:rPr>
              <a:t>с.Н.Бирагзанг</a:t>
            </a:r>
            <a:endParaRPr lang="ru-RU" altLang="ru-RU" sz="16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marL="365125" indent="-18288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адрес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: </a:t>
            </a:r>
          </a:p>
          <a:p>
            <a:pPr marL="365125" indent="-18288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363210, Республика Северная Осетия - Алания, </a:t>
            </a:r>
            <a:r>
              <a:rPr lang="ru-RU" dirty="0" err="1" smtClean="0">
                <a:solidFill>
                  <a:srgbClr val="7030A0"/>
                </a:solidFill>
                <a:latin typeface="Cambria" pitchFamily="18" charset="0"/>
              </a:rPr>
              <a:t>Алагирский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 район, </a:t>
            </a:r>
            <a:r>
              <a:rPr lang="ru-RU" dirty="0" err="1" smtClean="0">
                <a:solidFill>
                  <a:srgbClr val="7030A0"/>
                </a:solidFill>
                <a:latin typeface="Cambria" pitchFamily="18" charset="0"/>
              </a:rPr>
              <a:t>с.Н.Бирагзанг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Cambria" pitchFamily="18" charset="0"/>
              </a:rPr>
              <a:t>ул.Коста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 Хетагурова 45</a:t>
            </a:r>
          </a:p>
          <a:p>
            <a:pPr marL="365125" indent="-18288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Cambria" pitchFamily="18" charset="0"/>
              </a:rPr>
              <a:t>тел.: 8 (867)  31 92 5 32</a:t>
            </a:r>
          </a:p>
          <a:p>
            <a:pPr marL="365125" indent="-18288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e</a:t>
            </a:r>
            <a:r>
              <a:rPr lang="ru-RU" b="1" dirty="0" err="1" smtClean="0">
                <a:solidFill>
                  <a:srgbClr val="7030A0"/>
                </a:solidFill>
                <a:latin typeface="Cambria" pitchFamily="18" charset="0"/>
              </a:rPr>
              <a:t>mail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: </a:t>
            </a:r>
            <a:r>
              <a:rPr lang="en-US" b="1" dirty="0" err="1" smtClean="0">
                <a:solidFill>
                  <a:srgbClr val="7030A0"/>
                </a:solidFill>
                <a:latin typeface="Cambria" pitchFamily="18" charset="0"/>
              </a:rPr>
              <a:t>nelia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 0109@gmail.com</a:t>
            </a:r>
            <a:endParaRPr lang="ru-RU" altLang="ru-RU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marL="365125" indent="-18288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Cambria" pitchFamily="18" charset="0"/>
              </a:rPr>
              <a:t>Сайт: </a:t>
            </a:r>
            <a:r>
              <a:rPr lang="en-US" altLang="ru-RU" b="1" dirty="0" smtClean="0">
                <a:solidFill>
                  <a:srgbClr val="7030A0"/>
                </a:solidFill>
                <a:latin typeface="Cambria" pitchFamily="18" charset="0"/>
              </a:rPr>
              <a:t>nbiragzag.irdou.ru </a:t>
            </a:r>
            <a:endParaRPr lang="ru-RU" altLang="ru-RU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68000"/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Cambria" pitchFamily="18" charset="0"/>
              </a:rPr>
              <a:t>                                                         </a:t>
            </a:r>
            <a:r>
              <a:rPr lang="ru-RU" altLang="ru-RU" b="1" dirty="0" err="1" smtClean="0">
                <a:solidFill>
                  <a:srgbClr val="7030A0"/>
                </a:solidFill>
                <a:latin typeface="Cambria" pitchFamily="18" charset="0"/>
              </a:rPr>
              <a:t>Уртаева</a:t>
            </a:r>
            <a:r>
              <a:rPr lang="ru-RU" altLang="ru-RU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altLang="ru-RU" b="1" dirty="0" err="1" smtClean="0">
                <a:solidFill>
                  <a:srgbClr val="7030A0"/>
                </a:solidFill>
                <a:latin typeface="Cambria" pitchFamily="18" charset="0"/>
              </a:rPr>
              <a:t>Нэля</a:t>
            </a:r>
            <a:r>
              <a:rPr lang="ru-RU" altLang="ru-RU" b="1" dirty="0" smtClean="0">
                <a:solidFill>
                  <a:srgbClr val="7030A0"/>
                </a:solidFill>
                <a:latin typeface="Cambria" pitchFamily="18" charset="0"/>
              </a:rPr>
              <a:t> Викторовна- заведующий</a:t>
            </a:r>
            <a:endParaRPr lang="ru-RU" altLang="ru-RU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admin\Desktop\2021-09-03 фото\фот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03849" y="-891480"/>
            <a:ext cx="3240360" cy="5832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72063" y="476250"/>
            <a:ext cx="4071937" cy="56896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Полное название: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Основная образовательная программа дошкольной образовательной организации: Филиал муниципального бюджетного дошкольного образовательного учреждения детский сад №7 г. Алагир в </a:t>
            </a:r>
            <a:r>
              <a:rPr lang="ru-RU" sz="2000" b="1" dirty="0" err="1" smtClean="0">
                <a:solidFill>
                  <a:srgbClr val="7030A0"/>
                </a:solidFill>
              </a:rPr>
              <a:t>с.Н.Бирагзанг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Сокращённое название: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Ф</a:t>
            </a:r>
            <a:r>
              <a:rPr lang="ru-RU" sz="2000" b="1" dirty="0" smtClean="0">
                <a:solidFill>
                  <a:srgbClr val="7030A0"/>
                </a:solidFill>
              </a:rPr>
              <a:t>МБДОУ № 7 </a:t>
            </a:r>
            <a:r>
              <a:rPr lang="ru-RU" sz="2000" b="1" dirty="0" err="1" smtClean="0">
                <a:solidFill>
                  <a:srgbClr val="7030A0"/>
                </a:solidFill>
              </a:rPr>
              <a:t>с.Н.Бирагзанг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Срок реализации: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2021-2022 гг.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Ориентирована на детей в возрасте от 1,8 до 7 лет.</a:t>
            </a:r>
            <a:r>
              <a:rPr lang="ru-RU" sz="2300" b="1" dirty="0" smtClean="0">
                <a:solidFill>
                  <a:srgbClr val="7030A0"/>
                </a:solidFill>
              </a:rPr>
              <a:t/>
            </a:r>
            <a:br>
              <a:rPr lang="ru-RU" sz="2300" b="1" dirty="0" smtClean="0">
                <a:solidFill>
                  <a:srgbClr val="7030A0"/>
                </a:solidFill>
              </a:rPr>
            </a:br>
            <a:endParaRPr lang="ru-RU" sz="23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admin\Desktop\2021-09-03 образовательная программа\образовательная программ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3600400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896544" cy="626469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sz="2900" b="1" dirty="0" smtClean="0">
                <a:solidFill>
                  <a:srgbClr val="7030A0"/>
                </a:solidFill>
              </a:rPr>
              <a:t>Основная Образовательная программа 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разработана в соответствии с основными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нормативно – правовыми документами по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 дошкольному воспитанию: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7030A0"/>
                </a:solidFill>
              </a:rPr>
              <a:t>Федеральный закон от 29.12.2012 №273-ФЗ «Об образовании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в Российской Федерации»;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7030A0"/>
                </a:solidFill>
              </a:rPr>
              <a:t>Федеральный  государственный  образовательный стандарт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дошкольного образования (ФГОС ДО) (Утвержден Приказом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МО </a:t>
            </a:r>
            <a:r>
              <a:rPr lang="ru-RU" sz="2500" dirty="0" err="1" smtClean="0">
                <a:solidFill>
                  <a:srgbClr val="7030A0"/>
                </a:solidFill>
              </a:rPr>
              <a:t>иН</a:t>
            </a:r>
            <a:r>
              <a:rPr lang="ru-RU" sz="2500" dirty="0" smtClean="0">
                <a:solidFill>
                  <a:srgbClr val="7030A0"/>
                </a:solidFill>
              </a:rPr>
              <a:t> РФ № 1155 от  17 октября 2013г);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7030A0"/>
                </a:solidFill>
              </a:rPr>
              <a:t> «Порядок организации и осуществления образовательной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деятельности по основным общеобразовательным программам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дошкольного образования» (приказ </a:t>
            </a:r>
            <a:r>
              <a:rPr lang="ru-RU" sz="2500" dirty="0" err="1" smtClean="0">
                <a:solidFill>
                  <a:srgbClr val="7030A0"/>
                </a:solidFill>
              </a:rPr>
              <a:t>МОиН</a:t>
            </a:r>
            <a:r>
              <a:rPr lang="ru-RU" sz="2500" dirty="0" smtClean="0">
                <a:solidFill>
                  <a:srgbClr val="7030A0"/>
                </a:solidFill>
              </a:rPr>
              <a:t> РФ от 30 августа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№1014);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7030A0"/>
                </a:solidFill>
              </a:rPr>
              <a:t>Санитарно –эпидемиологические требования к  устройству,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содержанию и организации режима работы  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дошкольных образовательных организаций 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(Утверждены постановлением Главного государственного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санитарного врача РФ от 15 мая 2013 года №26 «ОБ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утверждении САНПИН» 2.4.3049-13)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 и с учётом общеобразовательной программы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дошкольного образования «От рождения до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школы»  под редакцией </a:t>
            </a:r>
            <a:r>
              <a:rPr lang="ru-RU" sz="2900" b="1" dirty="0" err="1" smtClean="0">
                <a:solidFill>
                  <a:srgbClr val="7030A0"/>
                </a:solidFill>
              </a:rPr>
              <a:t>Н.Е.Вераксы</a:t>
            </a:r>
            <a:r>
              <a:rPr lang="ru-RU" sz="2900" b="1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Т.С.Комаровой, М.А.Васильевой.</a:t>
            </a:r>
            <a:endParaRPr lang="ru-RU" sz="29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object 10"/>
          <p:cNvSpPr/>
          <p:nvPr/>
        </p:nvSpPr>
        <p:spPr>
          <a:xfrm>
            <a:off x="5148065" y="692696"/>
            <a:ext cx="3672408" cy="49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реализации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образовательной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Bodoni MT"/>
              </a:rPr>
              <a:t> программы дошкольного образования в соответствии с ФГОС дошкольного образования: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058253"/>
            <a:ext cx="81061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b="1" dirty="0" smtClean="0">
                <a:solidFill>
                  <a:srgbClr val="7030A0"/>
                </a:solidFill>
              </a:rPr>
              <a:t>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endParaRPr lang="ru-RU" b="1" dirty="0" smtClean="0">
              <a:solidFill>
                <a:srgbClr val="0070C0"/>
              </a:solidFill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dirty="0" smtClean="0">
                <a:solidFill>
                  <a:srgbClr val="7030A0"/>
                </a:solidFill>
              </a:rPr>
              <a:t>Дополняя задачи реализации образовательной программы, необходимо отметить, что средствами образовательной программы дошкольного образования «От рождения до школы» под редакцией </a:t>
            </a:r>
            <a:r>
              <a:rPr lang="ru-RU" dirty="0" err="1" smtClean="0">
                <a:solidFill>
                  <a:srgbClr val="7030A0"/>
                </a:solidFill>
              </a:rPr>
              <a:t>Н.Е.Вераксы</a:t>
            </a:r>
            <a:r>
              <a:rPr lang="ru-RU" dirty="0" smtClean="0">
                <a:solidFill>
                  <a:srgbClr val="7030A0"/>
                </a:solidFill>
              </a:rPr>
              <a:t>, Т.С.Комаровой, М.В.Васильевой осуществляется </a:t>
            </a:r>
            <a:r>
              <a:rPr lang="ru-RU" u="sng" dirty="0" smtClean="0">
                <a:solidFill>
                  <a:srgbClr val="7030A0"/>
                </a:solidFill>
              </a:rPr>
              <a:t>решение следующих задач: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527050" algn="l"/>
                <a:tab pos="809625" algn="l"/>
              </a:tabLst>
            </a:pPr>
            <a:r>
              <a:rPr lang="ru-RU" dirty="0" smtClean="0">
                <a:solidFill>
                  <a:srgbClr val="7030A0"/>
                </a:solidFill>
              </a:rPr>
              <a:t>создание благоприятных условий для полноценного проживания ребенком дошкольного детства,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527050" algn="l"/>
                <a:tab pos="809625" algn="l"/>
              </a:tabLst>
            </a:pPr>
            <a:r>
              <a:rPr lang="ru-RU" dirty="0" smtClean="0">
                <a:solidFill>
                  <a:srgbClr val="7030A0"/>
                </a:solidFill>
              </a:rPr>
              <a:t>формирование основ базовой культуры личности,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527050" algn="l"/>
                <a:tab pos="809625" algn="l"/>
              </a:tabLst>
            </a:pPr>
            <a:r>
              <a:rPr lang="ru-RU" dirty="0" smtClean="0">
                <a:solidFill>
                  <a:srgbClr val="7030A0"/>
                </a:solidFill>
              </a:rPr>
              <a:t>всестороннее развитие психических и физических качеств в соответствии с возрастными и индивидуальными особенностями,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527050" algn="l"/>
                <a:tab pos="809625" algn="l"/>
              </a:tabLst>
            </a:pPr>
            <a:r>
              <a:rPr lang="ru-RU" dirty="0" smtClean="0">
                <a:solidFill>
                  <a:srgbClr val="7030A0"/>
                </a:solidFill>
              </a:rPr>
              <a:t>подготовка к жизни в современном обществе, к обучению в школе,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527050" algn="l"/>
                <a:tab pos="809625" algn="l"/>
              </a:tabLst>
            </a:pPr>
            <a:r>
              <a:rPr lang="ru-RU" dirty="0" smtClean="0">
                <a:solidFill>
                  <a:srgbClr val="7030A0"/>
                </a:solidFill>
              </a:rPr>
              <a:t> обеспечение безопасности жизнедеятельности дошкольника.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632848" cy="5373818"/>
          </a:xfrm>
        </p:spPr>
        <p:txBody>
          <a:bodyPr anchor="ctr" anchorCtr="0">
            <a:normAutofit fontScale="92500" lnSpcReduction="20000"/>
          </a:bodyPr>
          <a:lstStyle/>
          <a:p>
            <a:pPr lvl="3" algn="just"/>
            <a:r>
              <a:rPr lang="x-none" smtClean="0">
                <a:solidFill>
                  <a:srgbClr val="7030A0"/>
                </a:solidFill>
              </a:rPr>
              <a:t>Забота о здоровье, эмоциональном благополучии и своевременном всестороннем развитии каждого ребенка;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Создание в группах атмосферы гуманного и доброжелательного отношения ко всем воспитанникам, что позволит растить их общительными, добрыми, любознательными, инициативными, стремящимися к самостоятельности и творчеству;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Максимальное использование разнообразных видов детской деятельности; их интеграция в целях повышения эффективности образовательного процесса;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Творческая организация (креативность) процесса воспитания и обучения;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Уважительное отношение к результатам детского творчества;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Единство подходов к воспитанию детей в условиях ДОУ и семьи;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3" algn="just"/>
            <a:r>
              <a:rPr lang="x-none" smtClean="0">
                <a:solidFill>
                  <a:srgbClr val="7030A0"/>
                </a:solidFill>
              </a:rPr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 детей дошкольного возраста, обеспечивающей отсутствие давления предметного обучения.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1547664" y="404664"/>
            <a:ext cx="6459488" cy="50526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12700" rIns="0" bIns="0" rtlCol="0" anchor="b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335405" marR="5080" lvl="0" indent="40322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ЗАДАЧИ ПРОГРАММЫ:</a:t>
            </a:r>
            <a:endParaRPr kumimoji="0" lang="ru-RU" sz="32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6750" y="424180"/>
            <a:ext cx="4580890" cy="576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2889" y="911860"/>
            <a:ext cx="5283200" cy="576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470" y="914400"/>
            <a:ext cx="617220" cy="57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536" y="419929"/>
            <a:ext cx="8064896" cy="997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335405" marR="5080" indent="403225" algn="ctr">
              <a:lnSpc>
                <a:spcPct val="100000"/>
              </a:lnSpc>
              <a:spcBef>
                <a:spcPts val="100"/>
              </a:spcBef>
            </a:pPr>
            <a:r>
              <a:rPr sz="3200" b="1" i="1" cap="none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ОБРАЗОВАТЕЛЬНАЯ  ПРОГРАММА СОСТОИТ:</a:t>
            </a:r>
            <a:endParaRPr sz="3200" b="1" cap="none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12" y="1628800"/>
            <a:ext cx="8303323" cy="4460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544" y="3068960"/>
            <a:ext cx="3312368" cy="110350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13690" marR="307975" algn="ctr">
              <a:lnSpc>
                <a:spcPts val="1870"/>
              </a:lnSpc>
              <a:spcBef>
                <a:spcPts val="405"/>
              </a:spcBef>
            </a:pP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Обязательная</a:t>
            </a:r>
            <a:r>
              <a:rPr sz="1800" b="1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часть 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Программа</a:t>
            </a:r>
            <a:endParaRPr sz="18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14"/>
              </a:lnSpc>
              <a:spcBef>
                <a:spcPts val="405"/>
              </a:spcBef>
            </a:pP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«От рождения 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до</a:t>
            </a:r>
            <a:r>
              <a:rPr sz="18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школы»</a:t>
            </a:r>
            <a:endParaRPr sz="18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14"/>
              </a:lnSpc>
            </a:pP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Н.Е.</a:t>
            </a:r>
            <a:r>
              <a:rPr sz="18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Вераксы</a:t>
            </a:r>
            <a:endParaRPr sz="1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5856" y="1916832"/>
            <a:ext cx="1440160" cy="76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8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не</a:t>
            </a:r>
            <a:r>
              <a:rPr sz="1800" b="1" spc="-11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3A13"/>
                </a:solidFill>
                <a:latin typeface="Times New Roman"/>
                <a:cs typeface="Times New Roman"/>
              </a:rPr>
              <a:t>менее</a:t>
            </a:r>
            <a:endParaRPr sz="1800" b="1" dirty="0">
              <a:latin typeface="Times New Roman"/>
              <a:cs typeface="Times New Roman"/>
            </a:endParaRPr>
          </a:p>
          <a:p>
            <a:pPr marL="19050" algn="ctr">
              <a:lnSpc>
                <a:spcPts val="4010"/>
              </a:lnSpc>
            </a:pPr>
            <a:r>
              <a:rPr sz="3600" b="1" dirty="0">
                <a:solidFill>
                  <a:srgbClr val="5F3A13"/>
                </a:solidFill>
                <a:latin typeface="Times New Roman"/>
                <a:cs typeface="Times New Roman"/>
              </a:rPr>
              <a:t>60%</a:t>
            </a:r>
            <a:endParaRPr sz="3600" b="1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8024" y="2132856"/>
            <a:ext cx="3744416" cy="29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88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Вариативная</a:t>
            </a:r>
            <a:r>
              <a:rPr sz="12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часть</a:t>
            </a:r>
            <a:endParaRPr sz="12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7480" marR="150495">
              <a:lnSpc>
                <a:spcPct val="95900"/>
              </a:lnSpc>
              <a:spcBef>
                <a:spcPts val="40"/>
              </a:spcBef>
            </a:pPr>
            <a:r>
              <a:rPr sz="1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формируемая участниками  </a:t>
            </a:r>
            <a:r>
              <a:rPr sz="1200" b="1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20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процесса</a:t>
            </a:r>
            <a:r>
              <a:rPr lang="ru-RU" sz="12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sz="12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1200" b="1" spc="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7480" marR="150495">
              <a:lnSpc>
                <a:spcPct val="95900"/>
              </a:lnSpc>
              <a:spcBef>
                <a:spcPts val="40"/>
              </a:spcBef>
            </a:pPr>
            <a:r>
              <a:rPr lang="ru-RU" sz="12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 </a:t>
            </a:r>
            <a:r>
              <a:rPr lang="ru-RU" sz="1200" b="1" dirty="0" smtClean="0">
                <a:solidFill>
                  <a:srgbClr val="002060"/>
                </a:solidFill>
              </a:rPr>
              <a:t>Примерная адаптированная программа  коррекционно-развивающей работы в логопедической группе детского сада для детей с общим недоразвитием речи с 3 до 7 лет. Автор </a:t>
            </a:r>
            <a:r>
              <a:rPr lang="ru-RU" sz="1200" dirty="0" smtClean="0">
                <a:solidFill>
                  <a:srgbClr val="002060"/>
                </a:solidFill>
              </a:rPr>
              <a:t>Н. В. </a:t>
            </a:r>
            <a:r>
              <a:rPr lang="ru-RU" sz="1200" dirty="0" err="1" smtClean="0">
                <a:solidFill>
                  <a:srgbClr val="002060"/>
                </a:solidFill>
              </a:rPr>
              <a:t>Нищева</a:t>
            </a:r>
            <a:r>
              <a:rPr lang="ru-RU" sz="1200" b="1" dirty="0" smtClean="0">
                <a:solidFill>
                  <a:srgbClr val="002060"/>
                </a:solidFill>
              </a:rPr>
              <a:t>;</a:t>
            </a:r>
          </a:p>
          <a:p>
            <a:pPr marL="157480" marR="150495">
              <a:lnSpc>
                <a:spcPct val="95900"/>
              </a:lnSpc>
              <a:spcBef>
                <a:spcPts val="40"/>
              </a:spcBef>
            </a:pPr>
            <a:r>
              <a:rPr lang="ru-RU" sz="1200" b="1" dirty="0" smtClean="0">
                <a:solidFill>
                  <a:srgbClr val="002060"/>
                </a:solidFill>
              </a:rPr>
              <a:t>2. Программа по экологическому образованию дошкольников и методические рекомендации к проведению занятий «Мой край - моя святыня» Л. А. </a:t>
            </a:r>
            <a:r>
              <a:rPr lang="ru-RU" sz="1200" b="1" dirty="0" err="1" smtClean="0">
                <a:solidFill>
                  <a:srgbClr val="002060"/>
                </a:solidFill>
              </a:rPr>
              <a:t>Бобылева</a:t>
            </a:r>
            <a:r>
              <a:rPr lang="ru-RU" sz="1200" b="1" dirty="0" smtClean="0">
                <a:solidFill>
                  <a:srgbClr val="002060"/>
                </a:solidFill>
              </a:rPr>
              <a:t>, А. В. Султанова.</a:t>
            </a:r>
          </a:p>
          <a:p>
            <a:pPr marL="157480" marR="150495">
              <a:lnSpc>
                <a:spcPct val="95900"/>
              </a:lnSpc>
              <a:spcBef>
                <a:spcPts val="40"/>
              </a:spcBef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157480" marR="150495">
              <a:lnSpc>
                <a:spcPct val="95900"/>
              </a:lnSpc>
              <a:spcBef>
                <a:spcPts val="40"/>
              </a:spcBef>
            </a:pP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7944" y="5301208"/>
            <a:ext cx="1368152" cy="76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8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Не</a:t>
            </a:r>
            <a:r>
              <a:rPr sz="1800" b="1" spc="-9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3A13"/>
                </a:solidFill>
                <a:latin typeface="Times New Roman"/>
                <a:cs typeface="Times New Roman"/>
              </a:rPr>
              <a:t>более</a:t>
            </a:r>
            <a:endParaRPr sz="1800" b="1" dirty="0">
              <a:latin typeface="Times New Roman"/>
              <a:cs typeface="Times New Roman"/>
            </a:endParaRPr>
          </a:p>
          <a:p>
            <a:pPr marL="27940" algn="ctr">
              <a:lnSpc>
                <a:spcPts val="4010"/>
              </a:lnSpc>
            </a:pPr>
            <a:r>
              <a:rPr sz="3600" b="1" dirty="0">
                <a:solidFill>
                  <a:srgbClr val="5F3A13"/>
                </a:solidFill>
                <a:latin typeface="Times New Roman"/>
                <a:cs typeface="Times New Roman"/>
              </a:rPr>
              <a:t>40%</a:t>
            </a:r>
            <a:endParaRPr sz="3600" b="1" dirty="0">
              <a:latin typeface="Times New Roman"/>
              <a:cs typeface="Times New Roman"/>
            </a:endParaRPr>
          </a:p>
        </p:txBody>
      </p:sp>
      <p:pic>
        <p:nvPicPr>
          <p:cNvPr id="14" name="Рисунок 13" descr="2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929174"/>
            <a:ext cx="1928826" cy="1928826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7920880" cy="112268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  <a:tabLst>
                <a:tab pos="1873250" algn="l"/>
              </a:tabLst>
            </a:pPr>
            <a:r>
              <a:rPr sz="2400" b="1" cap="none" dirty="0">
                <a:ln/>
                <a:solidFill>
                  <a:schemeClr val="accent3"/>
                </a:solidFill>
                <a:latin typeface="Arial"/>
                <a:cs typeface="Arial"/>
              </a:rPr>
              <a:t>Программа	предполагает возможность начала  освоения детьми содержания образовательных  областей на любом этапе ее реализации: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5776" y="1772816"/>
            <a:ext cx="6048672" cy="3129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indent="-32893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41630" algn="l"/>
              </a:tabLst>
            </a:pPr>
            <a:r>
              <a:rPr sz="1800" b="1" dirty="0">
                <a:solidFill>
                  <a:srgbClr val="A17142"/>
                </a:solidFill>
                <a:latin typeface="Arial"/>
                <a:cs typeface="Arial"/>
              </a:rPr>
              <a:t>ранний </a:t>
            </a:r>
            <a:r>
              <a:rPr sz="1800" b="1" spc="-10" dirty="0" err="1">
                <a:solidFill>
                  <a:srgbClr val="A17142"/>
                </a:solidFill>
                <a:latin typeface="Arial"/>
                <a:cs typeface="Arial"/>
              </a:rPr>
              <a:t>возраст</a:t>
            </a:r>
            <a:r>
              <a:rPr sz="1800" b="1" spc="-10" dirty="0">
                <a:solidFill>
                  <a:srgbClr val="A17142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A17142"/>
                </a:solidFill>
                <a:latin typeface="Arial"/>
                <a:cs typeface="Arial"/>
              </a:rPr>
              <a:t>(</a:t>
            </a:r>
            <a:r>
              <a:rPr lang="ru-RU" b="1" dirty="0" smtClean="0">
                <a:solidFill>
                  <a:srgbClr val="A17142"/>
                </a:solidFill>
                <a:latin typeface="Arial"/>
                <a:cs typeface="Arial"/>
              </a:rPr>
              <a:t>1,8</a:t>
            </a:r>
            <a:r>
              <a:rPr lang="ru-RU" sz="1800" b="1" dirty="0" smtClean="0">
                <a:solidFill>
                  <a:srgbClr val="A17142"/>
                </a:solidFill>
                <a:latin typeface="Arial"/>
                <a:cs typeface="Arial"/>
              </a:rPr>
              <a:t>-</a:t>
            </a:r>
            <a:r>
              <a:rPr sz="1800" b="1" dirty="0" smtClean="0">
                <a:solidFill>
                  <a:srgbClr val="A17142"/>
                </a:solidFill>
                <a:latin typeface="Arial"/>
                <a:cs typeface="Arial"/>
              </a:rPr>
              <a:t>3</a:t>
            </a:r>
            <a:r>
              <a:rPr sz="1800" b="1" spc="5" dirty="0" smtClean="0">
                <a:solidFill>
                  <a:srgbClr val="A17142"/>
                </a:solidFill>
                <a:latin typeface="Arial"/>
                <a:cs typeface="Arial"/>
              </a:rPr>
              <a:t> </a:t>
            </a:r>
            <a:r>
              <a:rPr lang="ru-RU" sz="1800" b="1" spc="-25" dirty="0" smtClean="0">
                <a:solidFill>
                  <a:srgbClr val="A17142"/>
                </a:solidFill>
                <a:latin typeface="Arial"/>
                <a:cs typeface="Arial"/>
              </a:rPr>
              <a:t>года</a:t>
            </a:r>
            <a:r>
              <a:rPr sz="1800" b="1" spc="-25" dirty="0" smtClean="0">
                <a:solidFill>
                  <a:srgbClr val="A17142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5" dirty="0">
                <a:solidFill>
                  <a:srgbClr val="A17142"/>
                </a:solidFill>
                <a:latin typeface="Arial"/>
                <a:cs typeface="Arial"/>
              </a:rPr>
              <a:t>младший </a:t>
            </a:r>
            <a:r>
              <a:rPr sz="1800" b="1" spc="-10" dirty="0">
                <a:solidFill>
                  <a:srgbClr val="A17142"/>
                </a:solidFill>
                <a:latin typeface="Arial"/>
                <a:cs typeface="Arial"/>
              </a:rPr>
              <a:t>дошкольный возраст </a:t>
            </a:r>
            <a:r>
              <a:rPr sz="1800" b="1" dirty="0">
                <a:solidFill>
                  <a:srgbClr val="A17142"/>
                </a:solidFill>
                <a:latin typeface="Arial"/>
                <a:cs typeface="Arial"/>
              </a:rPr>
              <a:t>(3-4</a:t>
            </a:r>
            <a:r>
              <a:rPr sz="1800" b="1" spc="15" dirty="0">
                <a:solidFill>
                  <a:srgbClr val="A1714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A17142"/>
                </a:solidFill>
                <a:latin typeface="Arial"/>
                <a:cs typeface="Arial"/>
              </a:rPr>
              <a:t>года)</a:t>
            </a:r>
            <a:endParaRPr sz="1800" dirty="0">
              <a:latin typeface="Arial"/>
              <a:cs typeface="Arial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5" dirty="0">
                <a:solidFill>
                  <a:srgbClr val="A17142"/>
                </a:solidFill>
                <a:latin typeface="Arial"/>
                <a:cs typeface="Arial"/>
              </a:rPr>
              <a:t>средний </a:t>
            </a:r>
            <a:r>
              <a:rPr sz="1800" b="1" spc="-10" dirty="0">
                <a:solidFill>
                  <a:srgbClr val="A17142"/>
                </a:solidFill>
                <a:latin typeface="Arial"/>
                <a:cs typeface="Arial"/>
              </a:rPr>
              <a:t>дошкольный возраст </a:t>
            </a:r>
            <a:r>
              <a:rPr sz="1800" b="1" dirty="0">
                <a:solidFill>
                  <a:srgbClr val="A17142"/>
                </a:solidFill>
                <a:latin typeface="Arial"/>
                <a:cs typeface="Arial"/>
              </a:rPr>
              <a:t>(4-5</a:t>
            </a:r>
            <a:r>
              <a:rPr sz="1800" b="1" spc="-30" dirty="0">
                <a:solidFill>
                  <a:srgbClr val="A1714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Arial"/>
                <a:cs typeface="Arial"/>
              </a:rPr>
              <a:t>лет)</a:t>
            </a:r>
            <a:endParaRPr sz="1800" dirty="0">
              <a:latin typeface="Arial"/>
              <a:cs typeface="Arial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10" dirty="0">
                <a:solidFill>
                  <a:srgbClr val="A17142"/>
                </a:solidFill>
                <a:latin typeface="Arial"/>
                <a:cs typeface="Arial"/>
              </a:rPr>
              <a:t>старший дошкольный возраст </a:t>
            </a:r>
            <a:r>
              <a:rPr sz="1800" b="1" dirty="0">
                <a:solidFill>
                  <a:srgbClr val="A17142"/>
                </a:solidFill>
                <a:latin typeface="Arial"/>
                <a:cs typeface="Arial"/>
              </a:rPr>
              <a:t>(5-6</a:t>
            </a:r>
            <a:r>
              <a:rPr sz="1800" b="1" spc="25" dirty="0">
                <a:solidFill>
                  <a:srgbClr val="A1714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Arial"/>
                <a:cs typeface="Arial"/>
              </a:rPr>
              <a:t>лет)</a:t>
            </a:r>
            <a:endParaRPr sz="1800" dirty="0">
              <a:latin typeface="Arial"/>
              <a:cs typeface="Arial"/>
            </a:endParaRPr>
          </a:p>
          <a:p>
            <a:pPr marL="341630" indent="-328930">
              <a:lnSpc>
                <a:spcPct val="100000"/>
              </a:lnSpc>
              <a:buFont typeface="Wingdings"/>
              <a:buChar char=""/>
              <a:tabLst>
                <a:tab pos="341630" algn="l"/>
              </a:tabLst>
            </a:pPr>
            <a:r>
              <a:rPr sz="1800" b="1" spc="-5" dirty="0">
                <a:solidFill>
                  <a:srgbClr val="A17142"/>
                </a:solidFill>
                <a:latin typeface="Arial"/>
                <a:cs typeface="Arial"/>
              </a:rPr>
              <a:t>ребенок </a:t>
            </a:r>
            <a:r>
              <a:rPr sz="1800" b="1" dirty="0">
                <a:solidFill>
                  <a:srgbClr val="A17142"/>
                </a:solidFill>
                <a:latin typeface="Arial"/>
                <a:cs typeface="Arial"/>
              </a:rPr>
              <a:t>на пороге </a:t>
            </a:r>
            <a:r>
              <a:rPr sz="1800" b="1" spc="-20" dirty="0">
                <a:solidFill>
                  <a:srgbClr val="A17142"/>
                </a:solidFill>
                <a:latin typeface="Arial"/>
                <a:cs typeface="Arial"/>
              </a:rPr>
              <a:t>школы </a:t>
            </a:r>
            <a:r>
              <a:rPr sz="1800" b="1" spc="-5" dirty="0">
                <a:solidFill>
                  <a:srgbClr val="A17142"/>
                </a:solidFill>
                <a:latin typeface="Arial"/>
                <a:cs typeface="Arial"/>
              </a:rPr>
              <a:t>(6-7</a:t>
            </a:r>
            <a:r>
              <a:rPr sz="1800" b="1" dirty="0">
                <a:solidFill>
                  <a:srgbClr val="A1714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A17142"/>
                </a:solidFill>
                <a:latin typeface="Arial"/>
                <a:cs typeface="Arial"/>
              </a:rPr>
              <a:t>лет)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 smtClean="0">
              <a:latin typeface="Times New Roman"/>
              <a:cs typeface="Times New Roman"/>
            </a:endParaRPr>
          </a:p>
          <a:p>
            <a:pPr marL="891540" marR="5080" indent="-231775" algn="ctr">
              <a:lnSpc>
                <a:spcPct val="100000"/>
              </a:lnSpc>
              <a:spcBef>
                <a:spcPts val="5"/>
              </a:spcBef>
            </a:pPr>
            <a:r>
              <a:rPr lang="ru-RU"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Программа учитывает индивидуальные потребности ребенка,  </a:t>
            </a:r>
            <a:r>
              <a:rPr sz="1600" b="1" i="1" spc="-10" dirty="0" err="1" smtClean="0">
                <a:solidFill>
                  <a:srgbClr val="5F3A13"/>
                </a:solidFill>
                <a:latin typeface="Cambria"/>
                <a:cs typeface="Cambria"/>
              </a:rPr>
              <a:t>связанные</a:t>
            </a:r>
            <a:r>
              <a:rPr sz="1600" b="1" i="1" spc="-10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dirty="0">
                <a:solidFill>
                  <a:srgbClr val="5F3A13"/>
                </a:solidFill>
                <a:latin typeface="Cambria"/>
                <a:cs typeface="Cambria"/>
              </a:rPr>
              <a:t>с его </a:t>
            </a:r>
            <a:r>
              <a:rPr sz="1600" b="1" i="1" spc="-5" dirty="0" err="1">
                <a:solidFill>
                  <a:srgbClr val="5F3A13"/>
                </a:solidFill>
                <a:latin typeface="Cambria"/>
                <a:cs typeface="Cambria"/>
              </a:rPr>
              <a:t>жизненной</a:t>
            </a:r>
            <a:r>
              <a:rPr sz="1600" b="1" i="1" spc="-5" dirty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lang="ru-RU"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 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ситуацией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dirty="0">
                <a:solidFill>
                  <a:srgbClr val="5F3A13"/>
                </a:solidFill>
                <a:latin typeface="Cambria"/>
                <a:cs typeface="Cambria"/>
              </a:rPr>
              <a:t>и </a:t>
            </a:r>
            <a:r>
              <a:rPr sz="1600" b="1" i="1" spc="-10" dirty="0">
                <a:solidFill>
                  <a:srgbClr val="5F3A13"/>
                </a:solidFill>
                <a:latin typeface="Cambria"/>
                <a:cs typeface="Cambria"/>
              </a:rPr>
              <a:t>состоянием</a:t>
            </a:r>
            <a:r>
              <a:rPr sz="1600" b="1" i="1" spc="25" dirty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10" dirty="0" err="1">
                <a:solidFill>
                  <a:srgbClr val="5F3A13"/>
                </a:solidFill>
                <a:latin typeface="Cambria"/>
                <a:cs typeface="Cambria"/>
              </a:rPr>
              <a:t>здоровья</a:t>
            </a:r>
            <a:r>
              <a:rPr sz="1600" b="1" i="1" spc="-10" dirty="0" smtClean="0">
                <a:solidFill>
                  <a:srgbClr val="5F3A13"/>
                </a:solidFill>
                <a:latin typeface="Cambria"/>
                <a:cs typeface="Cambria"/>
              </a:rPr>
              <a:t>,</a:t>
            </a:r>
            <a:r>
              <a:rPr lang="ru-RU" sz="1600" b="1" i="1" spc="-10" dirty="0" smtClean="0">
                <a:solidFill>
                  <a:srgbClr val="5F3A13"/>
                </a:solidFill>
                <a:latin typeface="Cambria"/>
                <a:cs typeface="Cambria"/>
              </a:rPr>
              <a:t> определяющие </a:t>
            </a:r>
            <a:endParaRPr sz="1600" dirty="0">
              <a:latin typeface="Cambria"/>
              <a:cs typeface="Cambria"/>
            </a:endParaRPr>
          </a:p>
          <a:p>
            <a:pPr marL="909319" marR="21590" indent="635" algn="ctr">
              <a:lnSpc>
                <a:spcPct val="100000"/>
              </a:lnSpc>
            </a:pPr>
            <a:r>
              <a:rPr sz="1600" b="1" i="1" spc="-10" dirty="0" err="1" smtClean="0">
                <a:solidFill>
                  <a:srgbClr val="5F3A13"/>
                </a:solidFill>
                <a:latin typeface="Cambria"/>
                <a:cs typeface="Cambria"/>
              </a:rPr>
              <a:t>особые</a:t>
            </a:r>
            <a:r>
              <a:rPr sz="1600" b="1" i="1" spc="-10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условия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получения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dirty="0" err="1" smtClean="0">
                <a:solidFill>
                  <a:srgbClr val="5F3A13"/>
                </a:solidFill>
                <a:latin typeface="Cambria"/>
                <a:cs typeface="Cambria"/>
              </a:rPr>
              <a:t>им</a:t>
            </a:r>
            <a:r>
              <a:rPr sz="1600" b="1" i="1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образования</a:t>
            </a:r>
            <a:r>
              <a:rPr sz="1600" b="1" i="1" dirty="0" smtClean="0">
                <a:solidFill>
                  <a:srgbClr val="5F3A13"/>
                </a:solidFill>
                <a:latin typeface="Cambria"/>
                <a:cs typeface="Cambria"/>
              </a:rPr>
              <a:t>, 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индивидуальные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потребности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отдельных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spc="-5" dirty="0" err="1" smtClean="0">
                <a:solidFill>
                  <a:srgbClr val="5F3A13"/>
                </a:solidFill>
                <a:latin typeface="Cambria"/>
                <a:cs typeface="Cambria"/>
              </a:rPr>
              <a:t>категорий</a:t>
            </a:r>
            <a:r>
              <a:rPr sz="1600" b="1" i="1" spc="-5" dirty="0" smtClean="0">
                <a:solidFill>
                  <a:srgbClr val="5F3A13"/>
                </a:solidFill>
                <a:latin typeface="Cambria"/>
                <a:cs typeface="Cambria"/>
              </a:rPr>
              <a:t> </a:t>
            </a:r>
            <a:r>
              <a:rPr sz="1600" b="1" i="1" dirty="0" err="1" smtClean="0">
                <a:solidFill>
                  <a:srgbClr val="5F3A13"/>
                </a:solidFill>
                <a:latin typeface="Cambria"/>
                <a:cs typeface="Cambria"/>
              </a:rPr>
              <a:t>детей</a:t>
            </a:r>
            <a:r>
              <a:rPr lang="ru-RU" sz="1600" b="1" i="1" dirty="0" smtClean="0">
                <a:solidFill>
                  <a:srgbClr val="5F3A13"/>
                </a:solidFill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</p:txBody>
      </p:sp>
      <p:pic>
        <p:nvPicPr>
          <p:cNvPr id="5" name="Рисунок 4" descr="IMAG1326.jpg"/>
          <p:cNvPicPr>
            <a:picLocks noChangeAspect="1"/>
          </p:cNvPicPr>
          <p:nvPr/>
        </p:nvPicPr>
        <p:blipFill>
          <a:blip r:embed="rId2" cstate="print"/>
          <a:srcRect l="16739" t="4166" b="35417"/>
          <a:stretch>
            <a:fillRect/>
          </a:stretch>
        </p:blipFill>
        <p:spPr>
          <a:xfrm>
            <a:off x="323528" y="2996952"/>
            <a:ext cx="2214578" cy="3143272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8470" y="482600"/>
            <a:ext cx="5833109" cy="5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1100" y="909319"/>
            <a:ext cx="4391659" cy="50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8100" y="909319"/>
            <a:ext cx="543559" cy="50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5150" y="1341119"/>
            <a:ext cx="543560" cy="50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20" y="426982"/>
            <a:ext cx="7673280" cy="99065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0" tIns="127635" rIns="0" bIns="0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223135" marR="5080" indent="-723265">
              <a:lnSpc>
                <a:spcPct val="100000"/>
              </a:lnSpc>
              <a:spcBef>
                <a:spcPts val="100"/>
              </a:spcBef>
            </a:pPr>
            <a:r>
              <a:rPr sz="2800" b="1" cap="none" dirty="0">
                <a:ln/>
                <a:solidFill>
                  <a:schemeClr val="accent3"/>
                </a:solidFill>
              </a:rPr>
              <a:t>МОДЕЛЬ ОБРАЗОВАТЕЛЬНОЙ  ПРОГРАММЫ МБДОУ</a:t>
            </a:r>
          </a:p>
        </p:txBody>
      </p:sp>
      <p:sp>
        <p:nvSpPr>
          <p:cNvPr id="8" name="object 8"/>
          <p:cNvSpPr/>
          <p:nvPr/>
        </p:nvSpPr>
        <p:spPr>
          <a:xfrm>
            <a:off x="4539996" y="3236976"/>
            <a:ext cx="3447288" cy="1348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9996" y="3236976"/>
            <a:ext cx="1751076" cy="1348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8355" y="3236976"/>
            <a:ext cx="1737360" cy="1348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144" y="3236976"/>
            <a:ext cx="3433572" cy="1348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324" y="1769364"/>
            <a:ext cx="8526780" cy="1613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892" y="2164715"/>
            <a:ext cx="8054975" cy="6870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284480">
              <a:lnSpc>
                <a:spcPts val="1630"/>
              </a:lnSpc>
              <a:spcBef>
                <a:spcPts val="395"/>
              </a:spcBef>
            </a:pPr>
            <a:r>
              <a:rPr sz="1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Цель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6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развитие личности </a:t>
            </a:r>
            <a:r>
              <a:rPr sz="1600" b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детей дошкольного </a:t>
            </a:r>
            <a:r>
              <a:rPr sz="1600" b="1" dirty="0">
                <a:solidFill>
                  <a:srgbClr val="FFFFFF"/>
                </a:solidFill>
                <a:latin typeface="Franklin Gothic Book"/>
                <a:cs typeface="Franklin Gothic Book"/>
              </a:rPr>
              <a:t>возраста в </a:t>
            </a:r>
            <a:r>
              <a:rPr sz="16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различных видах </a:t>
            </a:r>
            <a:r>
              <a:rPr sz="1600" b="1" dirty="0">
                <a:solidFill>
                  <a:srgbClr val="FFFFFF"/>
                </a:solidFill>
                <a:latin typeface="Franklin Gothic Book"/>
                <a:cs typeface="Franklin Gothic Book"/>
              </a:rPr>
              <a:t>общения и  </a:t>
            </a:r>
            <a:r>
              <a:rPr sz="16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деятельности </a:t>
            </a:r>
            <a:r>
              <a:rPr sz="1600" b="1" dirty="0">
                <a:solidFill>
                  <a:srgbClr val="FFFFFF"/>
                </a:solidFill>
                <a:latin typeface="Franklin Gothic Book"/>
                <a:cs typeface="Franklin Gothic Book"/>
              </a:rPr>
              <a:t>с </a:t>
            </a:r>
            <a:r>
              <a:rPr sz="1600" b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учетом </a:t>
            </a:r>
            <a:r>
              <a:rPr sz="16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их возрастных, индивидуальных </a:t>
            </a:r>
            <a:r>
              <a:rPr sz="1600" b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психологических </a:t>
            </a:r>
            <a:r>
              <a:rPr sz="1600" b="1" dirty="0">
                <a:solidFill>
                  <a:srgbClr val="FFFFFF"/>
                </a:solidFill>
                <a:latin typeface="Franklin Gothic Book"/>
                <a:cs typeface="Franklin Gothic Book"/>
              </a:rPr>
              <a:t>и</a:t>
            </a:r>
            <a:r>
              <a:rPr sz="1600" b="1" spc="7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физиологических</a:t>
            </a:r>
            <a:endParaRPr sz="1600" b="1" dirty="0">
              <a:latin typeface="Franklin Gothic Book"/>
              <a:cs typeface="Franklin Gothic Book"/>
            </a:endParaRPr>
          </a:p>
          <a:p>
            <a:pPr marL="3393440">
              <a:lnSpc>
                <a:spcPts val="1655"/>
              </a:lnSpc>
            </a:pPr>
            <a:r>
              <a:rPr sz="16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особенностей.</a:t>
            </a:r>
            <a:endParaRPr sz="1600" b="1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468" y="4535423"/>
            <a:ext cx="1755648" cy="8778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7680" y="4628133"/>
            <a:ext cx="1382395" cy="5657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10"/>
              </a:spcBef>
            </a:pP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Социально-  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мм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ивное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84832" y="4535423"/>
            <a:ext cx="1613916" cy="8778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59329" y="4713604"/>
            <a:ext cx="1231265" cy="3949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80035" marR="5080" indent="-267970">
              <a:lnSpc>
                <a:spcPts val="1350"/>
              </a:lnSpc>
              <a:spcBef>
                <a:spcPts val="320"/>
              </a:spcBef>
            </a:pP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знав</a:t>
            </a:r>
            <a:r>
              <a:rPr sz="1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ель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ное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39896" y="4535423"/>
            <a:ext cx="1700783" cy="8778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14140" y="4798948"/>
            <a:ext cx="1315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Речевое</a:t>
            </a:r>
            <a:r>
              <a:rPr sz="13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77255" y="4535423"/>
            <a:ext cx="1572768" cy="8778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11520" y="4713604"/>
            <a:ext cx="915669" cy="3949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1285" marR="5080" indent="-109220">
              <a:lnSpc>
                <a:spcPts val="1350"/>
              </a:lnSpc>
              <a:spcBef>
                <a:spcPts val="320"/>
              </a:spcBef>
            </a:pP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Физи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3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ое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3468" y="4535423"/>
            <a:ext cx="1572768" cy="8778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63459" y="4628133"/>
            <a:ext cx="1205865" cy="5657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10"/>
              </a:spcBef>
            </a:pPr>
            <a:r>
              <a:rPr sz="13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3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3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венн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о- 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эстетическое  развитие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977</TotalTime>
  <Words>2386</Words>
  <Application>Microsoft Office PowerPoint</Application>
  <PresentationFormat>Экран (4:3)</PresentationFormat>
  <Paragraphs>298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     презентация для родителей  Ознакомление с основной образовательной программой дошкольного образования  </vt:lpstr>
      <vt:lpstr>Слайд 2</vt:lpstr>
      <vt:lpstr>Полное название:  Основная образовательная программа дошкольной образовательной организации: Филиал муниципального бюджетного дошкольного образовательного учреждения детский сад №7 г. Алагир в с.Н.Бирагзанг Сокращённое название:  ФМБДОУ № 7 с.Н.Бирагзанг Срок реализации:  2021-2022 гг. Ориентирована на детей в возрасте от 1,8 до 7 лет. </vt:lpstr>
      <vt:lpstr> </vt:lpstr>
      <vt:lpstr>    Цель реализации основной образовательной программы дошкольного образования в соответствии с ФГОС дошкольного образования:</vt:lpstr>
      <vt:lpstr>Слайд 6</vt:lpstr>
      <vt:lpstr>ОБРАЗОВАТЕЛЬНАЯ  ПРОГРАММА СОСТОИТ:</vt:lpstr>
      <vt:lpstr>Программа предполагает возможность начала  освоения детьми содержания образовательных  областей на любом этапе ее реализации:</vt:lpstr>
      <vt:lpstr>МОДЕЛЬ ОБРАЗОВАТЕЛЬНОЙ  ПРОГРАММЫ МБДОУ</vt:lpstr>
      <vt:lpstr>СОДЕРЖАНИЕ УКАЗАННЫХ ОБРАЗОВАТЕЛЬНЫХ ОБЛАСТЕЙ ЗАВИСИТ  ОТ ВОЗРАСТНЫХ И ИНДИВИДУАЛЬНЫХ ОСОБЕННОСТЕЙ ДЕТЕЙ, ОПРЕДЕЛЯЕТСЯ ЦЕЛЯМИ И ЗАДАЧАМИ ПРОГРАММЫ   И РЕАЛИЗУЕТСЯ В РАЗЛИЧНЫХ ВИДАХ   ДЕЯТЕЛЬНОСТИ (ОБЩЕНИИ, ИГРЕ, ПОЗНАВАТЕЛЬНО – ИССЛЕДОВАТЕЛЬСКОЙ ДЕЯТЕЛЬНОСТИ) </vt:lpstr>
      <vt:lpstr>Задачи реализации программы:</vt:lpstr>
      <vt:lpstr>УСЛОВИЯ РЕАЛИЗАЦИИ ПРОГРАММЫ:</vt:lpstr>
      <vt:lpstr>Слайд 13</vt:lpstr>
      <vt:lpstr>Слайд 14</vt:lpstr>
      <vt:lpstr>Образовательная программа ДОО  включает три основных раздела:</vt:lpstr>
      <vt:lpstr>Содержание целевого раздела:</vt:lpstr>
      <vt:lpstr>Целевые ориентиры образования  в младенческом и раннем возрасте: </vt:lpstr>
      <vt:lpstr>Целевые ориентиры  на этапе завершения дошкольного образования: </vt:lpstr>
      <vt:lpstr>Слайд 19</vt:lpstr>
      <vt:lpstr>Содержательный раздел:</vt:lpstr>
      <vt:lpstr>Слайд 21</vt:lpstr>
      <vt:lpstr>Направления вариативной части программы:</vt:lpstr>
      <vt:lpstr>Направления взаимодействия с семьями воспитанников:</vt:lpstr>
      <vt:lpstr>Содержание  организационного раздела: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admin</cp:lastModifiedBy>
  <cp:revision>138</cp:revision>
  <dcterms:created xsi:type="dcterms:W3CDTF">2013-12-24T12:41:12Z</dcterms:created>
  <dcterms:modified xsi:type="dcterms:W3CDTF">2021-09-21T09:36:57Z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2685862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